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19"/>
  </p:notesMasterIdLst>
  <p:sldIdLst>
    <p:sldId id="256" r:id="rId3"/>
    <p:sldId id="264" r:id="rId4"/>
    <p:sldId id="267" r:id="rId5"/>
    <p:sldId id="257" r:id="rId6"/>
    <p:sldId id="268" r:id="rId7"/>
    <p:sldId id="258" r:id="rId8"/>
    <p:sldId id="275" r:id="rId9"/>
    <p:sldId id="260" r:id="rId10"/>
    <p:sldId id="263" r:id="rId11"/>
    <p:sldId id="269" r:id="rId12"/>
    <p:sldId id="276" r:id="rId13"/>
    <p:sldId id="270" r:id="rId14"/>
    <p:sldId id="271" r:id="rId15"/>
    <p:sldId id="272" r:id="rId16"/>
    <p:sldId id="273" r:id="rId17"/>
    <p:sldId id="277" r:id="rId1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53D"/>
    <a:srgbClr val="11CF35"/>
    <a:srgbClr val="15C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p:cViewPr>
        <p:scale>
          <a:sx n="81" d="100"/>
          <a:sy n="81" d="100"/>
        </p:scale>
        <p:origin x="-93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ACD2D-BA31-4C91-BB21-DF1683E269B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C8BE9EF-C368-4735-8348-B95747E699DF}">
      <dgm:prSet phldrT="[Text]"/>
      <dgm:spPr/>
      <dgm:t>
        <a:bodyPr/>
        <a:lstStyle/>
        <a:p>
          <a:r>
            <a:rPr lang="en-US" dirty="0" smtClean="0">
              <a:solidFill>
                <a:schemeClr val="tx1"/>
              </a:solidFill>
            </a:rPr>
            <a:t>8.SP.4</a:t>
          </a:r>
          <a:endParaRPr lang="en-US" dirty="0">
            <a:solidFill>
              <a:schemeClr val="tx1"/>
            </a:solidFill>
          </a:endParaRPr>
        </a:p>
      </dgm:t>
    </dgm:pt>
    <dgm:pt modelId="{DA1B2ACA-31E5-40E5-8B50-B4BB65B537F1}" type="parTrans" cxnId="{866F4C36-0A18-4FB0-A9D3-84CE6C897C90}">
      <dgm:prSet/>
      <dgm:spPr/>
      <dgm:t>
        <a:bodyPr/>
        <a:lstStyle/>
        <a:p>
          <a:endParaRPr lang="en-US"/>
        </a:p>
      </dgm:t>
    </dgm:pt>
    <dgm:pt modelId="{B61344F1-D97C-4717-AAB2-B68EC821E11C}" type="sibTrans" cxnId="{866F4C36-0A18-4FB0-A9D3-84CE6C897C90}">
      <dgm:prSet/>
      <dgm:spPr/>
      <dgm:t>
        <a:bodyPr/>
        <a:lstStyle/>
        <a:p>
          <a:endParaRPr lang="en-US"/>
        </a:p>
      </dgm:t>
    </dgm:pt>
    <dgm:pt modelId="{E540BDCF-A96A-4552-98E3-67C987BDF07B}">
      <dgm:prSet phldrT="[Text]"/>
      <dgm:spPr/>
      <dgm:t>
        <a:bodyPr/>
        <a:lstStyle/>
        <a:p>
          <a:r>
            <a:rPr lang="en-US" dirty="0" smtClean="0"/>
            <a:t>Understand how to construct and interpret 2-way tables of bivariate categorical data for patterns of association based on relative frequencies.</a:t>
          </a:r>
          <a:endParaRPr lang="en-US" dirty="0"/>
        </a:p>
      </dgm:t>
    </dgm:pt>
    <dgm:pt modelId="{BBF7E9D4-88E8-4626-A8A0-C169EE3C4F83}" type="parTrans" cxnId="{92E8C210-A194-4991-BBD0-BE692D399EA8}">
      <dgm:prSet/>
      <dgm:spPr/>
      <dgm:t>
        <a:bodyPr/>
        <a:lstStyle/>
        <a:p>
          <a:endParaRPr lang="en-US"/>
        </a:p>
      </dgm:t>
    </dgm:pt>
    <dgm:pt modelId="{EA83539F-AADD-4031-82B0-D7A519CB53E8}" type="sibTrans" cxnId="{92E8C210-A194-4991-BBD0-BE692D399EA8}">
      <dgm:prSet/>
      <dgm:spPr/>
      <dgm:t>
        <a:bodyPr/>
        <a:lstStyle/>
        <a:p>
          <a:endParaRPr lang="en-US"/>
        </a:p>
      </dgm:t>
    </dgm:pt>
    <dgm:pt modelId="{DE2C04E9-7C6B-4849-90B7-307606CC6788}">
      <dgm:prSet phldrT="[Text]"/>
      <dgm:spPr>
        <a:solidFill>
          <a:srgbClr val="15CB9B"/>
        </a:solidFill>
        <a:ln>
          <a:solidFill>
            <a:srgbClr val="15CB9B"/>
          </a:solidFill>
        </a:ln>
      </dgm:spPr>
      <dgm:t>
        <a:bodyPr/>
        <a:lstStyle/>
        <a:p>
          <a:r>
            <a:rPr lang="en-US" dirty="0" smtClean="0">
              <a:solidFill>
                <a:schemeClr val="tx1"/>
              </a:solidFill>
            </a:rPr>
            <a:t>8.SP.1</a:t>
          </a:r>
          <a:endParaRPr lang="en-US" dirty="0">
            <a:solidFill>
              <a:schemeClr val="tx1"/>
            </a:solidFill>
          </a:endParaRPr>
        </a:p>
      </dgm:t>
    </dgm:pt>
    <dgm:pt modelId="{51785250-0EA0-49A7-AB57-C429EA0927F0}" type="parTrans" cxnId="{B797B8FB-D2D8-4A33-A791-2DA06B0933C8}">
      <dgm:prSet/>
      <dgm:spPr/>
      <dgm:t>
        <a:bodyPr/>
        <a:lstStyle/>
        <a:p>
          <a:endParaRPr lang="en-US"/>
        </a:p>
      </dgm:t>
    </dgm:pt>
    <dgm:pt modelId="{FF4745A9-F995-4757-92EE-514ABAB1F886}" type="sibTrans" cxnId="{B797B8FB-D2D8-4A33-A791-2DA06B0933C8}">
      <dgm:prSet/>
      <dgm:spPr/>
      <dgm:t>
        <a:bodyPr/>
        <a:lstStyle/>
        <a:p>
          <a:endParaRPr lang="en-US"/>
        </a:p>
      </dgm:t>
    </dgm:pt>
    <dgm:pt modelId="{6B462EFB-5082-46B1-B3D4-E1A37E053429}">
      <dgm:prSet phldrT="[Text]"/>
      <dgm:spPr>
        <a:ln>
          <a:solidFill>
            <a:srgbClr val="15CB9B"/>
          </a:solidFill>
        </a:ln>
      </dgm:spPr>
      <dgm:t>
        <a:bodyPr/>
        <a:lstStyle/>
        <a:p>
          <a:r>
            <a:rPr lang="en-US" dirty="0" smtClean="0"/>
            <a:t>Use scatterplots with bivariate data to investigate association (positive, negative, or none), clustering, outliers, and linear and nonlinear association.</a:t>
          </a:r>
          <a:endParaRPr lang="en-US" dirty="0"/>
        </a:p>
      </dgm:t>
    </dgm:pt>
    <dgm:pt modelId="{0F1A938E-F1CA-44F2-8554-70BF10512624}" type="parTrans" cxnId="{F3098D27-AE11-4BDD-993C-760C1A9E8700}">
      <dgm:prSet/>
      <dgm:spPr/>
      <dgm:t>
        <a:bodyPr/>
        <a:lstStyle/>
        <a:p>
          <a:endParaRPr lang="en-US"/>
        </a:p>
      </dgm:t>
    </dgm:pt>
    <dgm:pt modelId="{C22F6A61-602B-49E0-A9D2-E3B24913DA95}" type="sibTrans" cxnId="{F3098D27-AE11-4BDD-993C-760C1A9E8700}">
      <dgm:prSet/>
      <dgm:spPr/>
      <dgm:t>
        <a:bodyPr/>
        <a:lstStyle/>
        <a:p>
          <a:endParaRPr lang="en-US"/>
        </a:p>
      </dgm:t>
    </dgm:pt>
    <dgm:pt modelId="{0912E421-0114-4785-B6F2-04194CE5717C}">
      <dgm:prSet phldrT="[Text]"/>
      <dgm:spPr>
        <a:solidFill>
          <a:srgbClr val="11CF35"/>
        </a:solidFill>
        <a:ln>
          <a:solidFill>
            <a:srgbClr val="11CF35"/>
          </a:solidFill>
        </a:ln>
      </dgm:spPr>
      <dgm:t>
        <a:bodyPr/>
        <a:lstStyle/>
        <a:p>
          <a:r>
            <a:rPr lang="en-US" dirty="0" smtClean="0">
              <a:solidFill>
                <a:schemeClr val="tx1"/>
              </a:solidFill>
            </a:rPr>
            <a:t>8.SP.2</a:t>
          </a:r>
        </a:p>
      </dgm:t>
    </dgm:pt>
    <dgm:pt modelId="{B196A123-AED2-43D4-93F9-4DCD00812DE4}" type="parTrans" cxnId="{7D0946A6-D850-478D-9F0F-6D49E79FCB3D}">
      <dgm:prSet/>
      <dgm:spPr/>
      <dgm:t>
        <a:bodyPr/>
        <a:lstStyle/>
        <a:p>
          <a:endParaRPr lang="en-US"/>
        </a:p>
      </dgm:t>
    </dgm:pt>
    <dgm:pt modelId="{A50D33A2-B390-437F-B426-791BF9002A7C}" type="sibTrans" cxnId="{7D0946A6-D850-478D-9F0F-6D49E79FCB3D}">
      <dgm:prSet/>
      <dgm:spPr/>
      <dgm:t>
        <a:bodyPr/>
        <a:lstStyle/>
        <a:p>
          <a:endParaRPr lang="en-US"/>
        </a:p>
      </dgm:t>
    </dgm:pt>
    <dgm:pt modelId="{EBF786B1-11FC-4DE0-B048-F7FEB6DAF6D2}">
      <dgm:prSet phldrT="[Text]"/>
      <dgm:spPr>
        <a:ln>
          <a:solidFill>
            <a:srgbClr val="11CF35"/>
          </a:solidFill>
        </a:ln>
      </dgm:spPr>
      <dgm:t>
        <a:bodyPr/>
        <a:lstStyle/>
        <a:p>
          <a:r>
            <a:rPr lang="en-US" dirty="0" smtClean="0"/>
            <a:t>Informally model linear relationships in scatterplots if appropriate and assess fit. </a:t>
          </a:r>
          <a:endParaRPr lang="en-US" dirty="0"/>
        </a:p>
      </dgm:t>
    </dgm:pt>
    <dgm:pt modelId="{93E34200-6EB0-4B77-9924-537C10F18C01}" type="parTrans" cxnId="{83A1731F-5937-4046-85A0-4D64BF3BAD99}">
      <dgm:prSet/>
      <dgm:spPr/>
      <dgm:t>
        <a:bodyPr/>
        <a:lstStyle/>
        <a:p>
          <a:endParaRPr lang="en-US"/>
        </a:p>
      </dgm:t>
    </dgm:pt>
    <dgm:pt modelId="{9374FE18-4C7E-4FE3-A5B4-E6BBE45196C6}" type="sibTrans" cxnId="{83A1731F-5937-4046-85A0-4D64BF3BAD99}">
      <dgm:prSet/>
      <dgm:spPr/>
      <dgm:t>
        <a:bodyPr/>
        <a:lstStyle/>
        <a:p>
          <a:endParaRPr lang="en-US"/>
        </a:p>
      </dgm:t>
    </dgm:pt>
    <dgm:pt modelId="{1E037C7F-A6C9-49AE-9232-983AB3E143AF}">
      <dgm:prSet phldrT="[Text]"/>
      <dgm:spPr>
        <a:solidFill>
          <a:srgbClr val="C0F53D"/>
        </a:solidFill>
        <a:ln>
          <a:solidFill>
            <a:srgbClr val="C0F53D"/>
          </a:solidFill>
        </a:ln>
      </dgm:spPr>
      <dgm:t>
        <a:bodyPr/>
        <a:lstStyle/>
        <a:p>
          <a:r>
            <a:rPr lang="en-US" dirty="0" smtClean="0">
              <a:solidFill>
                <a:schemeClr val="tx1"/>
              </a:solidFill>
            </a:rPr>
            <a:t>8.SP.3</a:t>
          </a:r>
          <a:endParaRPr lang="en-US" dirty="0">
            <a:solidFill>
              <a:schemeClr val="tx1"/>
            </a:solidFill>
          </a:endParaRPr>
        </a:p>
      </dgm:t>
    </dgm:pt>
    <dgm:pt modelId="{5DBE3E5D-8072-4312-B8D2-62AC1C6E88A4}" type="parTrans" cxnId="{0B0B4F17-3CB4-41EC-BFEA-FE4B1F5788B1}">
      <dgm:prSet/>
      <dgm:spPr/>
      <dgm:t>
        <a:bodyPr/>
        <a:lstStyle/>
        <a:p>
          <a:endParaRPr lang="en-US"/>
        </a:p>
      </dgm:t>
    </dgm:pt>
    <dgm:pt modelId="{CB6E3C9F-6338-4B32-A00B-7D9B58A568B2}" type="sibTrans" cxnId="{0B0B4F17-3CB4-41EC-BFEA-FE4B1F5788B1}">
      <dgm:prSet/>
      <dgm:spPr/>
      <dgm:t>
        <a:bodyPr/>
        <a:lstStyle/>
        <a:p>
          <a:endParaRPr lang="en-US"/>
        </a:p>
      </dgm:t>
    </dgm:pt>
    <dgm:pt modelId="{0E29F433-ADF1-4FAD-AC03-4C7AAB4EB21C}">
      <dgm:prSet phldrT="[Text]"/>
      <dgm:spPr>
        <a:ln>
          <a:solidFill>
            <a:srgbClr val="C0F53D"/>
          </a:solidFill>
        </a:ln>
      </dgm:spPr>
      <dgm:t>
        <a:bodyPr/>
        <a:lstStyle/>
        <a:p>
          <a:r>
            <a:rPr lang="en-US" dirty="0" smtClean="0"/>
            <a:t>Use the equation of a linear model to solve problems in the context of bivariate data, interpreting the slope and intercept.</a:t>
          </a:r>
          <a:endParaRPr lang="en-US" dirty="0"/>
        </a:p>
      </dgm:t>
    </dgm:pt>
    <dgm:pt modelId="{5BE311CC-3B2F-4888-9B34-B50E44B120AA}" type="parTrans" cxnId="{B8876E5F-14B6-4CA7-BCC6-7B7110116BB3}">
      <dgm:prSet/>
      <dgm:spPr/>
      <dgm:t>
        <a:bodyPr/>
        <a:lstStyle/>
        <a:p>
          <a:endParaRPr lang="en-US"/>
        </a:p>
      </dgm:t>
    </dgm:pt>
    <dgm:pt modelId="{96DBAF94-234A-41EA-92D3-C1A0E2FC462D}" type="sibTrans" cxnId="{B8876E5F-14B6-4CA7-BCC6-7B7110116BB3}">
      <dgm:prSet/>
      <dgm:spPr/>
      <dgm:t>
        <a:bodyPr/>
        <a:lstStyle/>
        <a:p>
          <a:endParaRPr lang="en-US"/>
        </a:p>
      </dgm:t>
    </dgm:pt>
    <dgm:pt modelId="{2FDB88CC-779B-4B23-867F-846D18D8178B}" type="pres">
      <dgm:prSet presAssocID="{B9BACD2D-BA31-4C91-BB21-DF1683E269B5}" presName="linearFlow" presStyleCnt="0">
        <dgm:presLayoutVars>
          <dgm:dir/>
          <dgm:animLvl val="lvl"/>
          <dgm:resizeHandles val="exact"/>
        </dgm:presLayoutVars>
      </dgm:prSet>
      <dgm:spPr/>
      <dgm:t>
        <a:bodyPr/>
        <a:lstStyle/>
        <a:p>
          <a:endParaRPr lang="en-US"/>
        </a:p>
      </dgm:t>
    </dgm:pt>
    <dgm:pt modelId="{1D8EB4C7-DE5E-494F-98D9-0C6DE40F5315}" type="pres">
      <dgm:prSet presAssocID="{2C8BE9EF-C368-4735-8348-B95747E699DF}" presName="composite" presStyleCnt="0"/>
      <dgm:spPr/>
    </dgm:pt>
    <dgm:pt modelId="{F833706A-9218-433E-BAEC-A9C3EAFBD1C1}" type="pres">
      <dgm:prSet presAssocID="{2C8BE9EF-C368-4735-8348-B95747E699DF}" presName="parentText" presStyleLbl="alignNode1" presStyleIdx="0" presStyleCnt="4">
        <dgm:presLayoutVars>
          <dgm:chMax val="1"/>
          <dgm:bulletEnabled val="1"/>
        </dgm:presLayoutVars>
      </dgm:prSet>
      <dgm:spPr/>
      <dgm:t>
        <a:bodyPr/>
        <a:lstStyle/>
        <a:p>
          <a:endParaRPr lang="en-US"/>
        </a:p>
      </dgm:t>
    </dgm:pt>
    <dgm:pt modelId="{A35F314E-49D5-46AE-ABE7-9F16E99FE9C9}" type="pres">
      <dgm:prSet presAssocID="{2C8BE9EF-C368-4735-8348-B95747E699DF}" presName="descendantText" presStyleLbl="alignAcc1" presStyleIdx="0" presStyleCnt="4">
        <dgm:presLayoutVars>
          <dgm:bulletEnabled val="1"/>
        </dgm:presLayoutVars>
      </dgm:prSet>
      <dgm:spPr/>
      <dgm:t>
        <a:bodyPr/>
        <a:lstStyle/>
        <a:p>
          <a:endParaRPr lang="en-US"/>
        </a:p>
      </dgm:t>
    </dgm:pt>
    <dgm:pt modelId="{135DFBD9-38DB-4E79-B674-DD2395CAB229}" type="pres">
      <dgm:prSet presAssocID="{B61344F1-D97C-4717-AAB2-B68EC821E11C}" presName="sp" presStyleCnt="0"/>
      <dgm:spPr/>
    </dgm:pt>
    <dgm:pt modelId="{26ED8CC7-C6CF-4BEE-BE6B-CA7C6BC28561}" type="pres">
      <dgm:prSet presAssocID="{DE2C04E9-7C6B-4849-90B7-307606CC6788}" presName="composite" presStyleCnt="0"/>
      <dgm:spPr/>
    </dgm:pt>
    <dgm:pt modelId="{85FC5F72-9037-4500-AFE4-C57188FA3297}" type="pres">
      <dgm:prSet presAssocID="{DE2C04E9-7C6B-4849-90B7-307606CC6788}" presName="parentText" presStyleLbl="alignNode1" presStyleIdx="1" presStyleCnt="4">
        <dgm:presLayoutVars>
          <dgm:chMax val="1"/>
          <dgm:bulletEnabled val="1"/>
        </dgm:presLayoutVars>
      </dgm:prSet>
      <dgm:spPr/>
      <dgm:t>
        <a:bodyPr/>
        <a:lstStyle/>
        <a:p>
          <a:endParaRPr lang="en-US"/>
        </a:p>
      </dgm:t>
    </dgm:pt>
    <dgm:pt modelId="{5BBE28A2-5BE8-4AA1-AB67-F9DC2B891AAA}" type="pres">
      <dgm:prSet presAssocID="{DE2C04E9-7C6B-4849-90B7-307606CC6788}" presName="descendantText" presStyleLbl="alignAcc1" presStyleIdx="1" presStyleCnt="4">
        <dgm:presLayoutVars>
          <dgm:bulletEnabled val="1"/>
        </dgm:presLayoutVars>
      </dgm:prSet>
      <dgm:spPr/>
      <dgm:t>
        <a:bodyPr/>
        <a:lstStyle/>
        <a:p>
          <a:endParaRPr lang="en-US"/>
        </a:p>
      </dgm:t>
    </dgm:pt>
    <dgm:pt modelId="{DBA449F5-5A33-4615-9A98-779DA3C467CB}" type="pres">
      <dgm:prSet presAssocID="{FF4745A9-F995-4757-92EE-514ABAB1F886}" presName="sp" presStyleCnt="0"/>
      <dgm:spPr/>
    </dgm:pt>
    <dgm:pt modelId="{A05C8F1E-A52E-4452-BA95-8EF0419054EB}" type="pres">
      <dgm:prSet presAssocID="{0912E421-0114-4785-B6F2-04194CE5717C}" presName="composite" presStyleCnt="0"/>
      <dgm:spPr/>
    </dgm:pt>
    <dgm:pt modelId="{5E2FB1B6-5975-4458-94C9-0FA599EDD4FE}" type="pres">
      <dgm:prSet presAssocID="{0912E421-0114-4785-B6F2-04194CE5717C}" presName="parentText" presStyleLbl="alignNode1" presStyleIdx="2" presStyleCnt="4">
        <dgm:presLayoutVars>
          <dgm:chMax val="1"/>
          <dgm:bulletEnabled val="1"/>
        </dgm:presLayoutVars>
      </dgm:prSet>
      <dgm:spPr/>
      <dgm:t>
        <a:bodyPr/>
        <a:lstStyle/>
        <a:p>
          <a:endParaRPr lang="en-US"/>
        </a:p>
      </dgm:t>
    </dgm:pt>
    <dgm:pt modelId="{57F25E41-C5B4-48FC-A300-779DF3A7189F}" type="pres">
      <dgm:prSet presAssocID="{0912E421-0114-4785-B6F2-04194CE5717C}" presName="descendantText" presStyleLbl="alignAcc1" presStyleIdx="2" presStyleCnt="4">
        <dgm:presLayoutVars>
          <dgm:bulletEnabled val="1"/>
        </dgm:presLayoutVars>
      </dgm:prSet>
      <dgm:spPr/>
      <dgm:t>
        <a:bodyPr/>
        <a:lstStyle/>
        <a:p>
          <a:endParaRPr lang="en-US"/>
        </a:p>
      </dgm:t>
    </dgm:pt>
    <dgm:pt modelId="{2497D0CE-0DD1-41D1-B8B2-80B6929B7BEE}" type="pres">
      <dgm:prSet presAssocID="{A50D33A2-B390-437F-B426-791BF9002A7C}" presName="sp" presStyleCnt="0"/>
      <dgm:spPr/>
    </dgm:pt>
    <dgm:pt modelId="{7798FB9D-0776-486E-AE3E-FAD5F05F3EC2}" type="pres">
      <dgm:prSet presAssocID="{1E037C7F-A6C9-49AE-9232-983AB3E143AF}" presName="composite" presStyleCnt="0"/>
      <dgm:spPr/>
    </dgm:pt>
    <dgm:pt modelId="{41E3E8D8-B3D7-433D-A38E-186D55C8B5DD}" type="pres">
      <dgm:prSet presAssocID="{1E037C7F-A6C9-49AE-9232-983AB3E143AF}" presName="parentText" presStyleLbl="alignNode1" presStyleIdx="3" presStyleCnt="4">
        <dgm:presLayoutVars>
          <dgm:chMax val="1"/>
          <dgm:bulletEnabled val="1"/>
        </dgm:presLayoutVars>
      </dgm:prSet>
      <dgm:spPr/>
      <dgm:t>
        <a:bodyPr/>
        <a:lstStyle/>
        <a:p>
          <a:endParaRPr lang="en-US"/>
        </a:p>
      </dgm:t>
    </dgm:pt>
    <dgm:pt modelId="{84E4D479-A829-41CE-9DBA-2FF1BCC7703E}" type="pres">
      <dgm:prSet presAssocID="{1E037C7F-A6C9-49AE-9232-983AB3E143AF}" presName="descendantText" presStyleLbl="alignAcc1" presStyleIdx="3" presStyleCnt="4">
        <dgm:presLayoutVars>
          <dgm:bulletEnabled val="1"/>
        </dgm:presLayoutVars>
      </dgm:prSet>
      <dgm:spPr/>
      <dgm:t>
        <a:bodyPr/>
        <a:lstStyle/>
        <a:p>
          <a:endParaRPr lang="en-US"/>
        </a:p>
      </dgm:t>
    </dgm:pt>
  </dgm:ptLst>
  <dgm:cxnLst>
    <dgm:cxn modelId="{15A96120-BEB9-4D0D-B419-9269078F6601}" type="presOf" srcId="{6B462EFB-5082-46B1-B3D4-E1A37E053429}" destId="{5BBE28A2-5BE8-4AA1-AB67-F9DC2B891AAA}" srcOrd="0" destOrd="0" presId="urn:microsoft.com/office/officeart/2005/8/layout/chevron2"/>
    <dgm:cxn modelId="{2B996542-90D2-47BE-9CCC-5A5E95F241F7}" type="presOf" srcId="{1E037C7F-A6C9-49AE-9232-983AB3E143AF}" destId="{41E3E8D8-B3D7-433D-A38E-186D55C8B5DD}" srcOrd="0" destOrd="0" presId="urn:microsoft.com/office/officeart/2005/8/layout/chevron2"/>
    <dgm:cxn modelId="{41173266-9726-45B7-A2F6-A534F9C086F4}" type="presOf" srcId="{E540BDCF-A96A-4552-98E3-67C987BDF07B}" destId="{A35F314E-49D5-46AE-ABE7-9F16E99FE9C9}" srcOrd="0" destOrd="0" presId="urn:microsoft.com/office/officeart/2005/8/layout/chevron2"/>
    <dgm:cxn modelId="{866F4C36-0A18-4FB0-A9D3-84CE6C897C90}" srcId="{B9BACD2D-BA31-4C91-BB21-DF1683E269B5}" destId="{2C8BE9EF-C368-4735-8348-B95747E699DF}" srcOrd="0" destOrd="0" parTransId="{DA1B2ACA-31E5-40E5-8B50-B4BB65B537F1}" sibTransId="{B61344F1-D97C-4717-AAB2-B68EC821E11C}"/>
    <dgm:cxn modelId="{7D0946A6-D850-478D-9F0F-6D49E79FCB3D}" srcId="{B9BACD2D-BA31-4C91-BB21-DF1683E269B5}" destId="{0912E421-0114-4785-B6F2-04194CE5717C}" srcOrd="2" destOrd="0" parTransId="{B196A123-AED2-43D4-93F9-4DCD00812DE4}" sibTransId="{A50D33A2-B390-437F-B426-791BF9002A7C}"/>
    <dgm:cxn modelId="{B797B8FB-D2D8-4A33-A791-2DA06B0933C8}" srcId="{B9BACD2D-BA31-4C91-BB21-DF1683E269B5}" destId="{DE2C04E9-7C6B-4849-90B7-307606CC6788}" srcOrd="1" destOrd="0" parTransId="{51785250-0EA0-49A7-AB57-C429EA0927F0}" sibTransId="{FF4745A9-F995-4757-92EE-514ABAB1F886}"/>
    <dgm:cxn modelId="{6C7D29CA-40CE-42F5-B0B4-2A77A1DD2644}" type="presOf" srcId="{0912E421-0114-4785-B6F2-04194CE5717C}" destId="{5E2FB1B6-5975-4458-94C9-0FA599EDD4FE}" srcOrd="0" destOrd="0" presId="urn:microsoft.com/office/officeart/2005/8/layout/chevron2"/>
    <dgm:cxn modelId="{37358959-C7FE-4AC1-B5A9-DB6FB3624CEE}" type="presOf" srcId="{DE2C04E9-7C6B-4849-90B7-307606CC6788}" destId="{85FC5F72-9037-4500-AFE4-C57188FA3297}" srcOrd="0" destOrd="0" presId="urn:microsoft.com/office/officeart/2005/8/layout/chevron2"/>
    <dgm:cxn modelId="{B8876E5F-14B6-4CA7-BCC6-7B7110116BB3}" srcId="{1E037C7F-A6C9-49AE-9232-983AB3E143AF}" destId="{0E29F433-ADF1-4FAD-AC03-4C7AAB4EB21C}" srcOrd="0" destOrd="0" parTransId="{5BE311CC-3B2F-4888-9B34-B50E44B120AA}" sibTransId="{96DBAF94-234A-41EA-92D3-C1A0E2FC462D}"/>
    <dgm:cxn modelId="{7CBC9B0B-72B0-43B9-A6F7-66DEABE381B1}" type="presOf" srcId="{EBF786B1-11FC-4DE0-B048-F7FEB6DAF6D2}" destId="{57F25E41-C5B4-48FC-A300-779DF3A7189F}" srcOrd="0" destOrd="0" presId="urn:microsoft.com/office/officeart/2005/8/layout/chevron2"/>
    <dgm:cxn modelId="{B4CEB535-229F-425E-87C0-A79BF1AE2D76}" type="presOf" srcId="{0E29F433-ADF1-4FAD-AC03-4C7AAB4EB21C}" destId="{84E4D479-A829-41CE-9DBA-2FF1BCC7703E}" srcOrd="0" destOrd="0" presId="urn:microsoft.com/office/officeart/2005/8/layout/chevron2"/>
    <dgm:cxn modelId="{54474903-8728-4C42-9647-94CC3ADBEE42}" type="presOf" srcId="{B9BACD2D-BA31-4C91-BB21-DF1683E269B5}" destId="{2FDB88CC-779B-4B23-867F-846D18D8178B}" srcOrd="0" destOrd="0" presId="urn:microsoft.com/office/officeart/2005/8/layout/chevron2"/>
    <dgm:cxn modelId="{92E8C210-A194-4991-BBD0-BE692D399EA8}" srcId="{2C8BE9EF-C368-4735-8348-B95747E699DF}" destId="{E540BDCF-A96A-4552-98E3-67C987BDF07B}" srcOrd="0" destOrd="0" parTransId="{BBF7E9D4-88E8-4626-A8A0-C169EE3C4F83}" sibTransId="{EA83539F-AADD-4031-82B0-D7A519CB53E8}"/>
    <dgm:cxn modelId="{7F8D364E-7CAC-4D45-BABE-F115FB6C3C66}" type="presOf" srcId="{2C8BE9EF-C368-4735-8348-B95747E699DF}" destId="{F833706A-9218-433E-BAEC-A9C3EAFBD1C1}" srcOrd="0" destOrd="0" presId="urn:microsoft.com/office/officeart/2005/8/layout/chevron2"/>
    <dgm:cxn modelId="{0B0B4F17-3CB4-41EC-BFEA-FE4B1F5788B1}" srcId="{B9BACD2D-BA31-4C91-BB21-DF1683E269B5}" destId="{1E037C7F-A6C9-49AE-9232-983AB3E143AF}" srcOrd="3" destOrd="0" parTransId="{5DBE3E5D-8072-4312-B8D2-62AC1C6E88A4}" sibTransId="{CB6E3C9F-6338-4B32-A00B-7D9B58A568B2}"/>
    <dgm:cxn modelId="{F3098D27-AE11-4BDD-993C-760C1A9E8700}" srcId="{DE2C04E9-7C6B-4849-90B7-307606CC6788}" destId="{6B462EFB-5082-46B1-B3D4-E1A37E053429}" srcOrd="0" destOrd="0" parTransId="{0F1A938E-F1CA-44F2-8554-70BF10512624}" sibTransId="{C22F6A61-602B-49E0-A9D2-E3B24913DA95}"/>
    <dgm:cxn modelId="{83A1731F-5937-4046-85A0-4D64BF3BAD99}" srcId="{0912E421-0114-4785-B6F2-04194CE5717C}" destId="{EBF786B1-11FC-4DE0-B048-F7FEB6DAF6D2}" srcOrd="0" destOrd="0" parTransId="{93E34200-6EB0-4B77-9924-537C10F18C01}" sibTransId="{9374FE18-4C7E-4FE3-A5B4-E6BBE45196C6}"/>
    <dgm:cxn modelId="{E146A882-3F25-4F7C-AB4B-32AE41047185}" type="presParOf" srcId="{2FDB88CC-779B-4B23-867F-846D18D8178B}" destId="{1D8EB4C7-DE5E-494F-98D9-0C6DE40F5315}" srcOrd="0" destOrd="0" presId="urn:microsoft.com/office/officeart/2005/8/layout/chevron2"/>
    <dgm:cxn modelId="{6F1D217C-8927-488D-9984-C30DCBD0ADA9}" type="presParOf" srcId="{1D8EB4C7-DE5E-494F-98D9-0C6DE40F5315}" destId="{F833706A-9218-433E-BAEC-A9C3EAFBD1C1}" srcOrd="0" destOrd="0" presId="urn:microsoft.com/office/officeart/2005/8/layout/chevron2"/>
    <dgm:cxn modelId="{D101121C-2C7B-49C8-9B6F-71DBD4BA7054}" type="presParOf" srcId="{1D8EB4C7-DE5E-494F-98D9-0C6DE40F5315}" destId="{A35F314E-49D5-46AE-ABE7-9F16E99FE9C9}" srcOrd="1" destOrd="0" presId="urn:microsoft.com/office/officeart/2005/8/layout/chevron2"/>
    <dgm:cxn modelId="{5B22ED61-1086-4AE1-935A-8C1B995DADF9}" type="presParOf" srcId="{2FDB88CC-779B-4B23-867F-846D18D8178B}" destId="{135DFBD9-38DB-4E79-B674-DD2395CAB229}" srcOrd="1" destOrd="0" presId="urn:microsoft.com/office/officeart/2005/8/layout/chevron2"/>
    <dgm:cxn modelId="{F10756B6-C62F-4BCD-A8AD-015E636F5AEB}" type="presParOf" srcId="{2FDB88CC-779B-4B23-867F-846D18D8178B}" destId="{26ED8CC7-C6CF-4BEE-BE6B-CA7C6BC28561}" srcOrd="2" destOrd="0" presId="urn:microsoft.com/office/officeart/2005/8/layout/chevron2"/>
    <dgm:cxn modelId="{3DC9BFD7-4A10-4E08-B87E-C4776D9C517C}" type="presParOf" srcId="{26ED8CC7-C6CF-4BEE-BE6B-CA7C6BC28561}" destId="{85FC5F72-9037-4500-AFE4-C57188FA3297}" srcOrd="0" destOrd="0" presId="urn:microsoft.com/office/officeart/2005/8/layout/chevron2"/>
    <dgm:cxn modelId="{DE350CE2-4DFB-4CC2-8982-3C6FAD6A3112}" type="presParOf" srcId="{26ED8CC7-C6CF-4BEE-BE6B-CA7C6BC28561}" destId="{5BBE28A2-5BE8-4AA1-AB67-F9DC2B891AAA}" srcOrd="1" destOrd="0" presId="urn:microsoft.com/office/officeart/2005/8/layout/chevron2"/>
    <dgm:cxn modelId="{F6F4CED0-B4A0-40CE-98BD-8BE1033E7935}" type="presParOf" srcId="{2FDB88CC-779B-4B23-867F-846D18D8178B}" destId="{DBA449F5-5A33-4615-9A98-779DA3C467CB}" srcOrd="3" destOrd="0" presId="urn:microsoft.com/office/officeart/2005/8/layout/chevron2"/>
    <dgm:cxn modelId="{734F2DD8-84AE-4361-84EA-38CB6ED3F4ED}" type="presParOf" srcId="{2FDB88CC-779B-4B23-867F-846D18D8178B}" destId="{A05C8F1E-A52E-4452-BA95-8EF0419054EB}" srcOrd="4" destOrd="0" presId="urn:microsoft.com/office/officeart/2005/8/layout/chevron2"/>
    <dgm:cxn modelId="{646EAEA9-3EB5-4DA6-9698-9B28130DA8DC}" type="presParOf" srcId="{A05C8F1E-A52E-4452-BA95-8EF0419054EB}" destId="{5E2FB1B6-5975-4458-94C9-0FA599EDD4FE}" srcOrd="0" destOrd="0" presId="urn:microsoft.com/office/officeart/2005/8/layout/chevron2"/>
    <dgm:cxn modelId="{BF06F390-A29E-4763-B52C-7747A5BBD66D}" type="presParOf" srcId="{A05C8F1E-A52E-4452-BA95-8EF0419054EB}" destId="{57F25E41-C5B4-48FC-A300-779DF3A7189F}" srcOrd="1" destOrd="0" presId="urn:microsoft.com/office/officeart/2005/8/layout/chevron2"/>
    <dgm:cxn modelId="{12CF907F-DA77-49B9-BD0A-C6A51F7A6B1D}" type="presParOf" srcId="{2FDB88CC-779B-4B23-867F-846D18D8178B}" destId="{2497D0CE-0DD1-41D1-B8B2-80B6929B7BEE}" srcOrd="5" destOrd="0" presId="urn:microsoft.com/office/officeart/2005/8/layout/chevron2"/>
    <dgm:cxn modelId="{920F161F-0D6E-4FDF-8D04-19D377416503}" type="presParOf" srcId="{2FDB88CC-779B-4B23-867F-846D18D8178B}" destId="{7798FB9D-0776-486E-AE3E-FAD5F05F3EC2}" srcOrd="6" destOrd="0" presId="urn:microsoft.com/office/officeart/2005/8/layout/chevron2"/>
    <dgm:cxn modelId="{86EF79E0-8E23-4539-8113-DB89991A9839}" type="presParOf" srcId="{7798FB9D-0776-486E-AE3E-FAD5F05F3EC2}" destId="{41E3E8D8-B3D7-433D-A38E-186D55C8B5DD}" srcOrd="0" destOrd="0" presId="urn:microsoft.com/office/officeart/2005/8/layout/chevron2"/>
    <dgm:cxn modelId="{43D19885-C1DA-4E7C-A82B-0A00AEF812E1}" type="presParOf" srcId="{7798FB9D-0776-486E-AE3E-FAD5F05F3EC2}" destId="{84E4D479-A829-41CE-9DBA-2FF1BCC7703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3706A-9218-433E-BAEC-A9C3EAFBD1C1}">
      <dsp:nvSpPr>
        <dsp:cNvPr id="0" name=""/>
        <dsp:cNvSpPr/>
      </dsp:nvSpPr>
      <dsp:spPr>
        <a:xfrm rot="5400000">
          <a:off x="-152161" y="152726"/>
          <a:ext cx="1014412" cy="71008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8.SP.4</a:t>
          </a:r>
          <a:endParaRPr lang="en-US" sz="2200" kern="1200" dirty="0">
            <a:solidFill>
              <a:schemeClr val="tx1"/>
            </a:solidFill>
          </a:endParaRPr>
        </a:p>
      </dsp:txBody>
      <dsp:txXfrm rot="-5400000">
        <a:off x="1" y="355608"/>
        <a:ext cx="710088" cy="304324"/>
      </dsp:txXfrm>
    </dsp:sp>
    <dsp:sp modelId="{A35F314E-49D5-46AE-ABE7-9F16E99FE9C9}">
      <dsp:nvSpPr>
        <dsp:cNvPr id="0" name=""/>
        <dsp:cNvSpPr/>
      </dsp:nvSpPr>
      <dsp:spPr>
        <a:xfrm rot="5400000">
          <a:off x="2044660" y="-1334006"/>
          <a:ext cx="659368" cy="332851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Understand how to construct and interpret 2-way tables of bivariate categorical data for patterns of association based on relative frequencies.</a:t>
          </a:r>
          <a:endParaRPr lang="en-US" sz="1200" kern="1200" dirty="0"/>
        </a:p>
      </dsp:txBody>
      <dsp:txXfrm rot="-5400000">
        <a:off x="710089" y="32753"/>
        <a:ext cx="3296323" cy="594992"/>
      </dsp:txXfrm>
    </dsp:sp>
    <dsp:sp modelId="{85FC5F72-9037-4500-AFE4-C57188FA3297}">
      <dsp:nvSpPr>
        <dsp:cNvPr id="0" name=""/>
        <dsp:cNvSpPr/>
      </dsp:nvSpPr>
      <dsp:spPr>
        <a:xfrm rot="5400000">
          <a:off x="-152161" y="1016479"/>
          <a:ext cx="1014412" cy="710088"/>
        </a:xfrm>
        <a:prstGeom prst="chevron">
          <a:avLst/>
        </a:prstGeom>
        <a:solidFill>
          <a:srgbClr val="15CB9B"/>
        </a:solidFill>
        <a:ln w="19050" cap="flat" cmpd="sng" algn="ctr">
          <a:solidFill>
            <a:srgbClr val="15CB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8.SP.1</a:t>
          </a:r>
          <a:endParaRPr lang="en-US" sz="2200" kern="1200" dirty="0">
            <a:solidFill>
              <a:schemeClr val="tx1"/>
            </a:solidFill>
          </a:endParaRPr>
        </a:p>
      </dsp:txBody>
      <dsp:txXfrm rot="-5400000">
        <a:off x="1" y="1219361"/>
        <a:ext cx="710088" cy="304324"/>
      </dsp:txXfrm>
    </dsp:sp>
    <dsp:sp modelId="{5BBE28A2-5BE8-4AA1-AB67-F9DC2B891AAA}">
      <dsp:nvSpPr>
        <dsp:cNvPr id="0" name=""/>
        <dsp:cNvSpPr/>
      </dsp:nvSpPr>
      <dsp:spPr>
        <a:xfrm rot="5400000">
          <a:off x="2044660" y="-470254"/>
          <a:ext cx="659368" cy="3328511"/>
        </a:xfrm>
        <a:prstGeom prst="round2SameRect">
          <a:avLst/>
        </a:prstGeom>
        <a:solidFill>
          <a:schemeClr val="lt1">
            <a:alpha val="90000"/>
            <a:hueOff val="0"/>
            <a:satOff val="0"/>
            <a:lumOff val="0"/>
            <a:alphaOff val="0"/>
          </a:schemeClr>
        </a:solidFill>
        <a:ln w="19050" cap="flat" cmpd="sng" algn="ctr">
          <a:solidFill>
            <a:srgbClr val="15CB9B"/>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Use scatterplots with bivariate data to investigate association (positive, negative, or none), clustering, outliers, and linear and nonlinear association.</a:t>
          </a:r>
          <a:endParaRPr lang="en-US" sz="1200" kern="1200" dirty="0"/>
        </a:p>
      </dsp:txBody>
      <dsp:txXfrm rot="-5400000">
        <a:off x="710089" y="896505"/>
        <a:ext cx="3296323" cy="594992"/>
      </dsp:txXfrm>
    </dsp:sp>
    <dsp:sp modelId="{5E2FB1B6-5975-4458-94C9-0FA599EDD4FE}">
      <dsp:nvSpPr>
        <dsp:cNvPr id="0" name=""/>
        <dsp:cNvSpPr/>
      </dsp:nvSpPr>
      <dsp:spPr>
        <a:xfrm rot="5400000">
          <a:off x="-152161" y="1880231"/>
          <a:ext cx="1014412" cy="710088"/>
        </a:xfrm>
        <a:prstGeom prst="chevron">
          <a:avLst/>
        </a:prstGeom>
        <a:solidFill>
          <a:srgbClr val="11CF35"/>
        </a:solidFill>
        <a:ln w="19050" cap="flat" cmpd="sng" algn="ctr">
          <a:solidFill>
            <a:srgbClr val="11CF3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8.SP.2</a:t>
          </a:r>
        </a:p>
      </dsp:txBody>
      <dsp:txXfrm rot="-5400000">
        <a:off x="1" y="2083113"/>
        <a:ext cx="710088" cy="304324"/>
      </dsp:txXfrm>
    </dsp:sp>
    <dsp:sp modelId="{57F25E41-C5B4-48FC-A300-779DF3A7189F}">
      <dsp:nvSpPr>
        <dsp:cNvPr id="0" name=""/>
        <dsp:cNvSpPr/>
      </dsp:nvSpPr>
      <dsp:spPr>
        <a:xfrm rot="5400000">
          <a:off x="2044660" y="393498"/>
          <a:ext cx="659368" cy="3328511"/>
        </a:xfrm>
        <a:prstGeom prst="round2SameRect">
          <a:avLst/>
        </a:prstGeom>
        <a:solidFill>
          <a:schemeClr val="lt1">
            <a:alpha val="90000"/>
            <a:hueOff val="0"/>
            <a:satOff val="0"/>
            <a:lumOff val="0"/>
            <a:alphaOff val="0"/>
          </a:schemeClr>
        </a:solidFill>
        <a:ln w="19050" cap="flat" cmpd="sng" algn="ctr">
          <a:solidFill>
            <a:srgbClr val="11CF35"/>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Informally model linear relationships in scatterplots if appropriate and assess fit. </a:t>
          </a:r>
          <a:endParaRPr lang="en-US" sz="1200" kern="1200" dirty="0"/>
        </a:p>
      </dsp:txBody>
      <dsp:txXfrm rot="-5400000">
        <a:off x="710089" y="1760257"/>
        <a:ext cx="3296323" cy="594992"/>
      </dsp:txXfrm>
    </dsp:sp>
    <dsp:sp modelId="{41E3E8D8-B3D7-433D-A38E-186D55C8B5DD}">
      <dsp:nvSpPr>
        <dsp:cNvPr id="0" name=""/>
        <dsp:cNvSpPr/>
      </dsp:nvSpPr>
      <dsp:spPr>
        <a:xfrm rot="5400000">
          <a:off x="-152161" y="2743984"/>
          <a:ext cx="1014412" cy="710088"/>
        </a:xfrm>
        <a:prstGeom prst="chevron">
          <a:avLst/>
        </a:prstGeom>
        <a:solidFill>
          <a:srgbClr val="C0F53D"/>
        </a:solidFill>
        <a:ln w="19050" cap="flat" cmpd="sng" algn="ctr">
          <a:solidFill>
            <a:srgbClr val="C0F5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8.SP.3</a:t>
          </a:r>
          <a:endParaRPr lang="en-US" sz="2200" kern="1200" dirty="0">
            <a:solidFill>
              <a:schemeClr val="tx1"/>
            </a:solidFill>
          </a:endParaRPr>
        </a:p>
      </dsp:txBody>
      <dsp:txXfrm rot="-5400000">
        <a:off x="1" y="2946866"/>
        <a:ext cx="710088" cy="304324"/>
      </dsp:txXfrm>
    </dsp:sp>
    <dsp:sp modelId="{84E4D479-A829-41CE-9DBA-2FF1BCC7703E}">
      <dsp:nvSpPr>
        <dsp:cNvPr id="0" name=""/>
        <dsp:cNvSpPr/>
      </dsp:nvSpPr>
      <dsp:spPr>
        <a:xfrm rot="5400000">
          <a:off x="2044660" y="1257250"/>
          <a:ext cx="659368" cy="3328511"/>
        </a:xfrm>
        <a:prstGeom prst="round2SameRect">
          <a:avLst/>
        </a:prstGeom>
        <a:solidFill>
          <a:schemeClr val="lt1">
            <a:alpha val="90000"/>
            <a:hueOff val="0"/>
            <a:satOff val="0"/>
            <a:lumOff val="0"/>
            <a:alphaOff val="0"/>
          </a:schemeClr>
        </a:solidFill>
        <a:ln w="19050" cap="flat" cmpd="sng" algn="ctr">
          <a:solidFill>
            <a:srgbClr val="C0F53D"/>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Use the equation of a linear model to solve problems in the context of bivariate data, interpreting the slope and intercept.</a:t>
          </a:r>
          <a:endParaRPr lang="en-US" sz="1200" kern="1200" dirty="0"/>
        </a:p>
      </dsp:txBody>
      <dsp:txXfrm rot="-5400000">
        <a:off x="710089" y="2624009"/>
        <a:ext cx="3296323" cy="5949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8/11/2016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2760452874"/>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410585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schedule design for optional periods of time/objectives.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383240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Introductory notes.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223782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Beginning</a:t>
            </a:r>
            <a:r>
              <a:rPr lang="en-US" baseline="0" dirty="0" smtClean="0"/>
              <a:t> c</a:t>
            </a:r>
            <a:r>
              <a:rPr lang="en-US" dirty="0" smtClean="0"/>
              <a:t>ourse details </a:t>
            </a:r>
            <a:r>
              <a:rPr lang="en-US" baseline="0" dirty="0" smtClean="0"/>
              <a:t>and/or books/materials needed for a class/project.</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58326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Objectives</a:t>
            </a:r>
            <a:r>
              <a:rPr lang="en-US" baseline="0" dirty="0" smtClean="0"/>
              <a:t> for instruction and expected results and/or skills developed from learning.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399714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Relative </a:t>
            </a:r>
            <a:r>
              <a:rPr lang="en-US" baseline="0" dirty="0" smtClean="0"/>
              <a:t>vocabulary list.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412222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graph/chart.</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128998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graph/chart.</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2139493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Conclusion to course,</a:t>
            </a:r>
            <a:r>
              <a:rPr lang="en-US" baseline="0" dirty="0" smtClean="0"/>
              <a:t> lecture, et al.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3877151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bright="42000" contrast="-68000"/>
          </a:blip>
          <a:srcRect/>
          <a:stretch>
            <a:fillRect l="-30000" t="-20000" r="-2000" b="12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8/11/2016 10:29 AM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8/11/2016 10:29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8D3816DF-213E-421B-92D3-C068DBB023D6}" type="datetime8">
              <a:rPr lang="en-US" smtClean="0">
                <a:solidFill>
                  <a:schemeClr val="tx2"/>
                </a:solidFill>
              </a:rPr>
              <a:pPr/>
              <a:t>8/11/2016 10:29 AM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8/11/2016 10:29 AM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8/11/2016 10:29 AM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8/11/2016 10:29 AM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8/11/2016 10:29 AM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8/11/2016 10:29 AM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8/11/2016 10:29 AM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8/11/2016 10:29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pencil.png"/>
          <p:cNvPicPr>
            <a:picLocks noChangeAspect="1"/>
          </p:cNvPicPr>
          <p:nvPr userDrawn="1"/>
        </p:nvPicPr>
        <p:blipFill>
          <a:blip r:embed="rId2"/>
          <a:stretch>
            <a:fillRect/>
          </a:stretch>
        </p:blipFill>
        <p:spPr>
          <a:xfrm>
            <a:off x="612648" y="1755648"/>
            <a:ext cx="1615307" cy="2145615"/>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51E20EC5-AC53-4169-941E-EDF10CD23748}" type="datetime8">
              <a:rPr lang="en-US" smtClean="0"/>
              <a:pPr/>
              <a:t>8/11/2016 10:29 AM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8/11/2016 10:29 AM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www.amstat.org/publications/jse/v23n1/casey"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895600" y="3657600"/>
            <a:ext cx="5867400" cy="1447800"/>
          </a:xfrm>
        </p:spPr>
        <p:txBody>
          <a:bodyPr>
            <a:noAutofit/>
          </a:bodyPr>
          <a:lstStyle/>
          <a:p>
            <a:pPr algn="r"/>
            <a:r>
              <a:rPr lang="en-US" sz="3600" dirty="0">
                <a:solidFill>
                  <a:schemeClr val="accent1">
                    <a:lumMod val="75000"/>
                  </a:schemeClr>
                </a:solidFill>
              </a:rPr>
              <a:t>Learning to Use Appropriate Tools Strategically for Bivariate Data </a:t>
            </a:r>
            <a:r>
              <a:rPr lang="en-US" sz="3600" dirty="0" smtClean="0">
                <a:solidFill>
                  <a:schemeClr val="accent1">
                    <a:lumMod val="75000"/>
                  </a:schemeClr>
                </a:solidFill>
              </a:rPr>
              <a:t>Analysis</a:t>
            </a:r>
            <a:endParaRPr lang="en-US" sz="3600" dirty="0">
              <a:solidFill>
                <a:schemeClr val="accent1">
                  <a:lumMod val="75000"/>
                </a:schemeClr>
              </a:solidFill>
            </a:endParaRPr>
          </a:p>
        </p:txBody>
      </p:sp>
      <p:sp>
        <p:nvSpPr>
          <p:cNvPr id="3" name="Rectangle 2"/>
          <p:cNvSpPr>
            <a:spLocks noGrp="1"/>
          </p:cNvSpPr>
          <p:nvPr>
            <p:ph type="subTitle" idx="1"/>
          </p:nvPr>
        </p:nvSpPr>
        <p:spPr/>
        <p:txBody>
          <a:bodyPr>
            <a:normAutofit fontScale="77500" lnSpcReduction="20000"/>
          </a:bodyPr>
          <a:lstStyle/>
          <a:p>
            <a:r>
              <a:rPr lang="en-US" dirty="0" smtClean="0"/>
              <a:t>By: Matthew Jones and Mary Knaub </a:t>
            </a:r>
          </a:p>
          <a:p>
            <a:r>
              <a:rPr lang="en-US" dirty="0" smtClean="0"/>
              <a:t>Mentor: Dr. Randall Groth</a:t>
            </a:r>
          </a:p>
        </p:txBody>
      </p:sp>
      <p:pic>
        <p:nvPicPr>
          <p:cNvPr id="4" name="Picture 3"/>
          <p:cNvPicPr>
            <a:picLocks noChangeAspect="1"/>
          </p:cNvPicPr>
          <p:nvPr/>
        </p:nvPicPr>
        <p:blipFill>
          <a:blip r:embed="rId3"/>
          <a:stretch>
            <a:fillRect/>
          </a:stretch>
        </p:blipFill>
        <p:spPr>
          <a:xfrm>
            <a:off x="7086600" y="6105016"/>
            <a:ext cx="1829005" cy="575842"/>
          </a:xfrm>
          <a:prstGeom prst="rect">
            <a:avLst/>
          </a:prstGeom>
        </p:spPr>
      </p:pic>
      <p:pic>
        <p:nvPicPr>
          <p:cNvPr id="5" name="Picture 4"/>
          <p:cNvPicPr>
            <a:picLocks noChangeAspect="1"/>
          </p:cNvPicPr>
          <p:nvPr/>
        </p:nvPicPr>
        <p:blipFill>
          <a:blip r:embed="rId4"/>
          <a:stretch>
            <a:fillRect/>
          </a:stretch>
        </p:blipFill>
        <p:spPr>
          <a:xfrm>
            <a:off x="762000" y="6105016"/>
            <a:ext cx="628116" cy="6281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Weeks 2-3: Gathering &amp; Representing Data</a:t>
            </a:r>
            <a:endParaRPr lang="en-US" dirty="0"/>
          </a:p>
        </p:txBody>
      </p:sp>
      <p:sp>
        <p:nvSpPr>
          <p:cNvPr id="3" name="Rectangle 2"/>
          <p:cNvSpPr>
            <a:spLocks noGrp="1"/>
          </p:cNvSpPr>
          <p:nvPr>
            <p:ph sz="quarter" idx="1"/>
          </p:nvPr>
        </p:nvSpPr>
        <p:spPr>
          <a:xfrm>
            <a:off x="612648" y="1600200"/>
            <a:ext cx="8153400" cy="1981200"/>
          </a:xfrm>
        </p:spPr>
        <p:txBody>
          <a:bodyPr>
            <a:normAutofit/>
          </a:bodyPr>
          <a:lstStyle/>
          <a:p>
            <a:pPr>
              <a:buFont typeface="Wingdings" pitchFamily="2" charset="2"/>
              <a:buChar char="Ø"/>
            </a:pPr>
            <a:r>
              <a:rPr lang="en-US" sz="2000" dirty="0"/>
              <a:t>These lessons focused on the students gathering their own data. Students used spaghetti strands, pennies, and a cup </a:t>
            </a:r>
            <a:r>
              <a:rPr lang="en-US" sz="2000" dirty="0" smtClean="0"/>
              <a:t>to </a:t>
            </a:r>
            <a:r>
              <a:rPr lang="en-US" sz="2000" dirty="0"/>
              <a:t>test how many pennies it took to break different numbers of strands bunched together. Students were then asked to represent the data in a manner they believed best displayed the data. </a:t>
            </a:r>
            <a:endParaRPr lang="en-US" sz="2000" dirty="0" smtClean="0"/>
          </a:p>
        </p:txBody>
      </p:sp>
      <p:pic>
        <p:nvPicPr>
          <p:cNvPr id="4" name="Picture 3"/>
          <p:cNvPicPr>
            <a:picLocks noChangeAspect="1"/>
          </p:cNvPicPr>
          <p:nvPr/>
        </p:nvPicPr>
        <p:blipFill>
          <a:blip r:embed="rId3"/>
          <a:stretch>
            <a:fillRect/>
          </a:stretch>
        </p:blipFill>
        <p:spPr>
          <a:xfrm>
            <a:off x="914400" y="3581400"/>
            <a:ext cx="3590855" cy="2469094"/>
          </a:xfrm>
          <a:prstGeom prst="rect">
            <a:avLst/>
          </a:prstGeom>
        </p:spPr>
      </p:pic>
      <p:pic>
        <p:nvPicPr>
          <p:cNvPr id="5" name="Picture 4"/>
          <p:cNvPicPr>
            <a:picLocks noChangeAspect="1"/>
          </p:cNvPicPr>
          <p:nvPr/>
        </p:nvPicPr>
        <p:blipFill>
          <a:blip r:embed="rId4"/>
          <a:stretch>
            <a:fillRect/>
          </a:stretch>
        </p:blipFill>
        <p:spPr>
          <a:xfrm>
            <a:off x="5299666" y="3278068"/>
            <a:ext cx="2701881" cy="307575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Weeks 4-5: Positive &amp; Negative Associations </a:t>
            </a:r>
            <a:endParaRPr lang="en-US" dirty="0"/>
          </a:p>
        </p:txBody>
      </p:sp>
      <p:sp>
        <p:nvSpPr>
          <p:cNvPr id="3" name="Content Placeholder 2"/>
          <p:cNvSpPr>
            <a:spLocks noGrp="1"/>
          </p:cNvSpPr>
          <p:nvPr>
            <p:ph sz="quarter" idx="1"/>
          </p:nvPr>
        </p:nvSpPr>
        <p:spPr>
          <a:xfrm>
            <a:off x="457200" y="2209800"/>
            <a:ext cx="2740152" cy="3200400"/>
          </a:xfrm>
        </p:spPr>
        <p:txBody>
          <a:bodyPr>
            <a:noAutofit/>
          </a:bodyPr>
          <a:lstStyle/>
          <a:p>
            <a:pPr>
              <a:buFont typeface="Wingdings" panose="05000000000000000000" pitchFamily="2" charset="2"/>
              <a:buChar char="Ø"/>
            </a:pPr>
            <a:r>
              <a:rPr lang="en-US" sz="2000" dirty="0"/>
              <a:t>These lessons focused on helping students see linear patterns in relationships between variables. Students were given Fruit-by-the-Foot and took normal bites. They graphed the relationship between number of bites and amount left </a:t>
            </a:r>
          </a:p>
        </p:txBody>
      </p:sp>
      <p:sp>
        <p:nvSpPr>
          <p:cNvPr id="4" name="Rectangle 3"/>
          <p:cNvSpPr/>
          <p:nvPr/>
        </p:nvSpPr>
        <p:spPr>
          <a:xfrm>
            <a:off x="4038600" y="4800600"/>
            <a:ext cx="4572000" cy="1631216"/>
          </a:xfrm>
          <a:prstGeom prst="rect">
            <a:avLst/>
          </a:prstGeom>
        </p:spPr>
        <p:txBody>
          <a:bodyPr>
            <a:spAutoFit/>
          </a:bodyPr>
          <a:lstStyle/>
          <a:p>
            <a:r>
              <a:rPr lang="en-US" sz="2000" dirty="0"/>
              <a:t>This also gave them their first experience with a negative relationship between variables, allowing us to begin to discuss contexts that yield both positive and negative linear relationships.</a:t>
            </a:r>
          </a:p>
        </p:txBody>
      </p:sp>
      <p:pic>
        <p:nvPicPr>
          <p:cNvPr id="5" name="Picture 4"/>
          <p:cNvPicPr>
            <a:picLocks noChangeAspect="1"/>
          </p:cNvPicPr>
          <p:nvPr/>
        </p:nvPicPr>
        <p:blipFill>
          <a:blip r:embed="rId2"/>
          <a:stretch>
            <a:fillRect/>
          </a:stretch>
        </p:blipFill>
        <p:spPr>
          <a:xfrm>
            <a:off x="3886200" y="1828800"/>
            <a:ext cx="4359229" cy="2594020"/>
          </a:xfrm>
          <a:prstGeom prst="rect">
            <a:avLst/>
          </a:prstGeom>
        </p:spPr>
      </p:pic>
    </p:spTree>
    <p:extLst>
      <p:ext uri="{BB962C8B-B14F-4D97-AF65-F5344CB8AC3E}">
        <p14:creationId xmlns:p14="http://schemas.microsoft.com/office/powerpoint/2010/main" val="90915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Weeks 6-8: Strategically Using Tools to Make Predictions </a:t>
            </a:r>
            <a:endParaRPr lang="en-US" dirty="0"/>
          </a:p>
        </p:txBody>
      </p:sp>
      <p:sp>
        <p:nvSpPr>
          <p:cNvPr id="3" name="Rectangle 2"/>
          <p:cNvSpPr/>
          <p:nvPr/>
        </p:nvSpPr>
        <p:spPr>
          <a:xfrm>
            <a:off x="76200" y="1718334"/>
            <a:ext cx="2819400" cy="2308324"/>
          </a:xfrm>
          <a:prstGeom prst="rect">
            <a:avLst/>
          </a:prstGeom>
        </p:spPr>
        <p:txBody>
          <a:bodyPr wrap="square">
            <a:spAutoFit/>
          </a:bodyPr>
          <a:lstStyle/>
          <a:p>
            <a:r>
              <a:rPr lang="en-US" dirty="0"/>
              <a:t>These lessons focused on predictions from bivariate data sets. One prevalent strategy students initially used to make predictions was to extend horizontal or vertical lines to individual data points, as shown below:</a:t>
            </a:r>
          </a:p>
        </p:txBody>
      </p:sp>
      <p:pic>
        <p:nvPicPr>
          <p:cNvPr id="4" name="Picture 3"/>
          <p:cNvPicPr>
            <a:picLocks noChangeAspect="1"/>
          </p:cNvPicPr>
          <p:nvPr/>
        </p:nvPicPr>
        <p:blipFill>
          <a:blip r:embed="rId2"/>
          <a:stretch>
            <a:fillRect/>
          </a:stretch>
        </p:blipFill>
        <p:spPr>
          <a:xfrm>
            <a:off x="1667881" y="4350590"/>
            <a:ext cx="3018419" cy="1969258"/>
          </a:xfrm>
          <a:prstGeom prst="rect">
            <a:avLst/>
          </a:prstGeom>
        </p:spPr>
      </p:pic>
      <p:sp>
        <p:nvSpPr>
          <p:cNvPr id="5" name="Rectangle 4"/>
          <p:cNvSpPr/>
          <p:nvPr/>
        </p:nvSpPr>
        <p:spPr>
          <a:xfrm>
            <a:off x="3848100" y="1718334"/>
            <a:ext cx="1676400" cy="2308324"/>
          </a:xfrm>
          <a:prstGeom prst="rect">
            <a:avLst/>
          </a:prstGeom>
        </p:spPr>
        <p:txBody>
          <a:bodyPr wrap="square">
            <a:spAutoFit/>
          </a:bodyPr>
          <a:lstStyle/>
          <a:p>
            <a:r>
              <a:rPr lang="en-US" dirty="0"/>
              <a:t>To help students see trend lines as useful tools, we used a data set on time spent studying vs. test score received. </a:t>
            </a:r>
          </a:p>
        </p:txBody>
      </p:sp>
      <p:pic>
        <p:nvPicPr>
          <p:cNvPr id="6" name="Picture 5"/>
          <p:cNvPicPr>
            <a:picLocks noChangeAspect="1"/>
          </p:cNvPicPr>
          <p:nvPr/>
        </p:nvPicPr>
        <p:blipFill>
          <a:blip r:embed="rId3"/>
          <a:stretch>
            <a:fillRect/>
          </a:stretch>
        </p:blipFill>
        <p:spPr>
          <a:xfrm>
            <a:off x="5181600" y="4350590"/>
            <a:ext cx="3018419" cy="1969258"/>
          </a:xfrm>
          <a:prstGeom prst="rect">
            <a:avLst/>
          </a:prstGeom>
        </p:spPr>
      </p:pic>
      <p:sp>
        <p:nvSpPr>
          <p:cNvPr id="7" name="Rectangle 6"/>
          <p:cNvSpPr/>
          <p:nvPr/>
        </p:nvSpPr>
        <p:spPr>
          <a:xfrm>
            <a:off x="6477000" y="1718334"/>
            <a:ext cx="2087996" cy="2031325"/>
          </a:xfrm>
          <a:prstGeom prst="rect">
            <a:avLst/>
          </a:prstGeom>
        </p:spPr>
        <p:txBody>
          <a:bodyPr wrap="square">
            <a:spAutoFit/>
          </a:bodyPr>
          <a:lstStyle/>
          <a:p>
            <a:r>
              <a:rPr lang="en-US" dirty="0"/>
              <a:t>This activity helped solidify trend lines as tools for making predictions, as will be indicated in the discussion of post-assessment results.</a:t>
            </a:r>
          </a:p>
        </p:txBody>
      </p:sp>
      <p:sp>
        <p:nvSpPr>
          <p:cNvPr id="8" name="Curved Right Arrow 7"/>
          <p:cNvSpPr/>
          <p:nvPr/>
        </p:nvSpPr>
        <p:spPr>
          <a:xfrm>
            <a:off x="533400" y="4026658"/>
            <a:ext cx="838200" cy="14597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Up Arrow 8"/>
          <p:cNvSpPr/>
          <p:nvPr/>
        </p:nvSpPr>
        <p:spPr>
          <a:xfrm rot="16200000">
            <a:off x="7933320" y="3622404"/>
            <a:ext cx="1524000" cy="69774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Up Arrow 9"/>
          <p:cNvSpPr/>
          <p:nvPr/>
        </p:nvSpPr>
        <p:spPr>
          <a:xfrm rot="2043956">
            <a:off x="3429000" y="3810000"/>
            <a:ext cx="1524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rot="6852787">
            <a:off x="5395120" y="3802016"/>
            <a:ext cx="341406" cy="432854"/>
          </a:xfrm>
          <a:prstGeom prst="rect">
            <a:avLst/>
          </a:prstGeom>
        </p:spPr>
      </p:pic>
    </p:spTree>
    <p:extLst>
      <p:ext uri="{BB962C8B-B14F-4D97-AF65-F5344CB8AC3E}">
        <p14:creationId xmlns:p14="http://schemas.microsoft.com/office/powerpoint/2010/main" val="18403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Assessment Results</a:t>
            </a:r>
            <a:endParaRPr lang="en-US" dirty="0"/>
          </a:p>
        </p:txBody>
      </p:sp>
      <p:sp>
        <p:nvSpPr>
          <p:cNvPr id="3" name="Rectangle 2"/>
          <p:cNvSpPr/>
          <p:nvPr/>
        </p:nvSpPr>
        <p:spPr>
          <a:xfrm>
            <a:off x="457200" y="1828800"/>
            <a:ext cx="3810000" cy="2308324"/>
          </a:xfrm>
          <a:prstGeom prst="rect">
            <a:avLst/>
          </a:prstGeom>
        </p:spPr>
        <p:txBody>
          <a:bodyPr wrap="square">
            <a:spAutoFit/>
          </a:bodyPr>
          <a:lstStyle/>
          <a:p>
            <a:r>
              <a:rPr lang="en-US" dirty="0"/>
              <a:t>For key interview task 1, o</a:t>
            </a:r>
            <a:r>
              <a:rPr lang="en-US" dirty="0" smtClean="0"/>
              <a:t>ne </a:t>
            </a:r>
            <a:r>
              <a:rPr lang="en-US" dirty="0"/>
              <a:t>student constructed a scatterplot and used an informal line of best fit in order to help make </a:t>
            </a:r>
            <a:r>
              <a:rPr lang="en-US" dirty="0" smtClean="0"/>
              <a:t>the prediction </a:t>
            </a:r>
            <a:r>
              <a:rPr lang="en-US" dirty="0"/>
              <a:t>the most accurate. </a:t>
            </a:r>
            <a:r>
              <a:rPr lang="en-US" dirty="0" smtClean="0"/>
              <a:t>Other students </a:t>
            </a:r>
            <a:r>
              <a:rPr lang="en-US" dirty="0"/>
              <a:t>used various strategies </a:t>
            </a:r>
            <a:r>
              <a:rPr lang="en-US" dirty="0" smtClean="0"/>
              <a:t>such as </a:t>
            </a:r>
            <a:r>
              <a:rPr lang="en-US" dirty="0"/>
              <a:t>trying to  find a pattern within </a:t>
            </a:r>
            <a:r>
              <a:rPr lang="en-US" dirty="0" smtClean="0"/>
              <a:t>the data </a:t>
            </a:r>
            <a:r>
              <a:rPr lang="en-US" dirty="0"/>
              <a:t>set, but seemed to only focus </a:t>
            </a:r>
            <a:r>
              <a:rPr lang="en-US" dirty="0" smtClean="0"/>
              <a:t>on one </a:t>
            </a:r>
            <a:r>
              <a:rPr lang="en-US" dirty="0"/>
              <a:t>variable.</a:t>
            </a:r>
          </a:p>
        </p:txBody>
      </p:sp>
      <p:sp>
        <p:nvSpPr>
          <p:cNvPr id="4" name="Rectangle 3"/>
          <p:cNvSpPr/>
          <p:nvPr/>
        </p:nvSpPr>
        <p:spPr>
          <a:xfrm>
            <a:off x="5029200" y="4137124"/>
            <a:ext cx="3792908" cy="2585323"/>
          </a:xfrm>
          <a:prstGeom prst="rect">
            <a:avLst/>
          </a:prstGeom>
        </p:spPr>
        <p:txBody>
          <a:bodyPr wrap="square">
            <a:spAutoFit/>
          </a:bodyPr>
          <a:lstStyle/>
          <a:p>
            <a:r>
              <a:rPr lang="en-US" dirty="0"/>
              <a:t>When responding to key task </a:t>
            </a:r>
            <a:r>
              <a:rPr lang="en-US" dirty="0" smtClean="0"/>
              <a:t>2, three </a:t>
            </a:r>
            <a:r>
              <a:rPr lang="en-US" dirty="0"/>
              <a:t>out of the four students were </a:t>
            </a:r>
            <a:r>
              <a:rPr lang="en-US" dirty="0" smtClean="0"/>
              <a:t>able </a:t>
            </a:r>
            <a:r>
              <a:rPr lang="en-US" dirty="0"/>
              <a:t>to define the positive relationship shown, and informally placed a line of best fit through the data to assist them in predicting. However, only two of the students used a line of best fit across all interview contexts r</a:t>
            </a:r>
            <a:r>
              <a:rPr lang="en-US" dirty="0" smtClean="0"/>
              <a:t>equiring </a:t>
            </a:r>
            <a:r>
              <a:rPr lang="en-US" dirty="0"/>
              <a:t>predictions.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267200"/>
            <a:ext cx="2343058" cy="2347616"/>
          </a:xfrm>
          <a:prstGeom prst="rect">
            <a:avLst/>
          </a:prstGeom>
          <a:ln>
            <a:solidFill>
              <a:srgbClr val="FFC000"/>
            </a:solidFill>
          </a:ln>
        </p:spPr>
      </p:pic>
      <p:pic>
        <p:nvPicPr>
          <p:cNvPr id="6" name="Picture 5"/>
          <p:cNvPicPr>
            <a:picLocks noChangeAspect="1"/>
          </p:cNvPicPr>
          <p:nvPr/>
        </p:nvPicPr>
        <p:blipFill>
          <a:blip r:embed="rId3"/>
          <a:stretch>
            <a:fillRect/>
          </a:stretch>
        </p:blipFill>
        <p:spPr>
          <a:xfrm>
            <a:off x="5334000" y="1828800"/>
            <a:ext cx="2773181" cy="2133600"/>
          </a:xfrm>
          <a:prstGeom prst="rect">
            <a:avLst/>
          </a:prstGeom>
          <a:ln>
            <a:solidFill>
              <a:srgbClr val="17C371"/>
            </a:solidFill>
          </a:ln>
        </p:spPr>
      </p:pic>
      <p:sp>
        <p:nvSpPr>
          <p:cNvPr id="7" name="Curved Right Arrow 6"/>
          <p:cNvSpPr/>
          <p:nvPr/>
        </p:nvSpPr>
        <p:spPr>
          <a:xfrm rot="20128499">
            <a:off x="104729" y="3876020"/>
            <a:ext cx="533400" cy="990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rot="14285939">
            <a:off x="8125104" y="3657600"/>
            <a:ext cx="1066800" cy="609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98077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Rectangle 2"/>
          <p:cNvSpPr/>
          <p:nvPr/>
        </p:nvSpPr>
        <p:spPr>
          <a:xfrm>
            <a:off x="304800" y="2209800"/>
            <a:ext cx="8763000" cy="3447098"/>
          </a:xfrm>
          <a:prstGeom prst="rect">
            <a:avLst/>
          </a:prstGeom>
        </p:spPr>
        <p:txBody>
          <a:bodyPr wrap="square">
            <a:spAutoFit/>
          </a:bodyPr>
          <a:lstStyle/>
          <a:p>
            <a:r>
              <a:rPr lang="en-US" sz="2000" b="1" dirty="0" smtClean="0"/>
              <a:t>It </a:t>
            </a:r>
            <a:r>
              <a:rPr lang="en-US" sz="2000" b="1" dirty="0"/>
              <a:t>was evident that some of the CCSSM Standards were challenging to attain. </a:t>
            </a:r>
            <a:endParaRPr lang="en-US" sz="2000" b="1"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Students </a:t>
            </a:r>
            <a:r>
              <a:rPr lang="en-US" dirty="0"/>
              <a:t>could construct scatterplots and interpret relationships in bivariate data.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They struggled </a:t>
            </a:r>
            <a:r>
              <a:rPr lang="en-US" dirty="0"/>
              <a:t>to an extent deciding when to use the scatterplots.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Students </a:t>
            </a:r>
            <a:r>
              <a:rPr lang="en-US" dirty="0"/>
              <a:t>need experiences across multiple context to begin to use trend lines as data analysis tools.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Our </a:t>
            </a:r>
            <a:r>
              <a:rPr lang="en-US" dirty="0"/>
              <a:t>task sequence suggests that optimal engagement occurs when students deal with data they have collected themselves and when problem contexts are carefully selected by attending to students’ thinking.</a:t>
            </a:r>
          </a:p>
        </p:txBody>
      </p:sp>
    </p:spTree>
    <p:extLst>
      <p:ext uri="{BB962C8B-B14F-4D97-AF65-F5344CB8AC3E}">
        <p14:creationId xmlns:p14="http://schemas.microsoft.com/office/powerpoint/2010/main" val="2880656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Rectangle 2"/>
          <p:cNvSpPr/>
          <p:nvPr/>
        </p:nvSpPr>
        <p:spPr>
          <a:xfrm>
            <a:off x="116793" y="1905000"/>
            <a:ext cx="8991600" cy="4185761"/>
          </a:xfrm>
          <a:prstGeom prst="rect">
            <a:avLst/>
          </a:prstGeom>
        </p:spPr>
        <p:txBody>
          <a:bodyPr wrap="square">
            <a:spAutoFit/>
          </a:bodyPr>
          <a:lstStyle/>
          <a:p>
            <a:pPr lvl="0" indent="-457200" defTabSz="4389120"/>
            <a:r>
              <a:rPr lang="en-US" sz="1400" dirty="0">
                <a:solidFill>
                  <a:srgbClr val="000000"/>
                </a:solidFill>
                <a:latin typeface="Times New Roman" panose="02020603050405020304" pitchFamily="18" charset="0"/>
                <a:cs typeface="Times New Roman" panose="02020603050405020304" pitchFamily="18" charset="0"/>
              </a:rPr>
              <a:t>Bakker, A. (2004). Reasoning about shape as a pattern in variability. </a:t>
            </a:r>
            <a:r>
              <a:rPr lang="en-US" sz="1400" i="1" dirty="0">
                <a:solidFill>
                  <a:srgbClr val="000000"/>
                </a:solidFill>
                <a:latin typeface="Times New Roman" panose="02020603050405020304" pitchFamily="18" charset="0"/>
                <a:cs typeface="Times New Roman" panose="02020603050405020304" pitchFamily="18" charset="0"/>
              </a:rPr>
              <a:t>Statistics Education Research Journal</a:t>
            </a:r>
            <a:r>
              <a:rPr lang="en-US" sz="1400" dirty="0">
                <a:solidFill>
                  <a:srgbClr val="000000"/>
                </a:solidFill>
                <a:latin typeface="Times New Roman" panose="02020603050405020304" pitchFamily="18" charset="0"/>
                <a:cs typeface="Times New Roman" panose="02020603050405020304" pitchFamily="18" charset="0"/>
              </a:rPr>
              <a:t>, </a:t>
            </a:r>
            <a:r>
              <a:rPr lang="en-US" sz="1400" i="1" dirty="0">
                <a:solidFill>
                  <a:srgbClr val="000000"/>
                </a:solidFill>
                <a:latin typeface="Times New Roman" panose="02020603050405020304" pitchFamily="18" charset="0"/>
                <a:cs typeface="Times New Roman" panose="02020603050405020304" pitchFamily="18" charset="0"/>
              </a:rPr>
              <a:t>3</a:t>
            </a:r>
            <a:r>
              <a:rPr lang="en-US" sz="1400" dirty="0">
                <a:solidFill>
                  <a:srgbClr val="000000"/>
                </a:solidFill>
                <a:latin typeface="Times New Roman" panose="02020603050405020304" pitchFamily="18" charset="0"/>
                <a:cs typeface="Times New Roman" panose="02020603050405020304" pitchFamily="18" charset="0"/>
              </a:rPr>
              <a:t>(2), 64 – 83. </a:t>
            </a:r>
            <a:endParaRPr lang="en-US"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marL="457200" lvl="0" indent="-457200" defTabSz="4389120"/>
            <a:r>
              <a:rPr lang="en-US" sz="1400" dirty="0" err="1">
                <a:solidFill>
                  <a:srgbClr val="000000"/>
                </a:solidFill>
                <a:latin typeface="Times New Roman" panose="02020603050405020304" pitchFamily="18" charset="0"/>
                <a:cs typeface="Times New Roman" panose="02020603050405020304" pitchFamily="18" charset="0"/>
              </a:rPr>
              <a:t>Batanero</a:t>
            </a:r>
            <a:r>
              <a:rPr lang="en-US" sz="1400" dirty="0">
                <a:solidFill>
                  <a:srgbClr val="000000"/>
                </a:solidFill>
                <a:latin typeface="Times New Roman" panose="02020603050405020304" pitchFamily="18" charset="0"/>
                <a:cs typeface="Times New Roman" panose="02020603050405020304" pitchFamily="18" charset="0"/>
              </a:rPr>
              <a:t>, C., </a:t>
            </a:r>
            <a:r>
              <a:rPr lang="en-US" sz="1400" dirty="0" err="1">
                <a:solidFill>
                  <a:srgbClr val="000000"/>
                </a:solidFill>
                <a:latin typeface="Times New Roman" panose="02020603050405020304" pitchFamily="18" charset="0"/>
                <a:cs typeface="Times New Roman" panose="02020603050405020304" pitchFamily="18" charset="0"/>
              </a:rPr>
              <a:t>Estepa</a:t>
            </a:r>
            <a:r>
              <a:rPr lang="en-US" sz="1400" dirty="0">
                <a:solidFill>
                  <a:srgbClr val="000000"/>
                </a:solidFill>
                <a:latin typeface="Times New Roman" panose="02020603050405020304" pitchFamily="18" charset="0"/>
                <a:cs typeface="Times New Roman" panose="02020603050405020304" pitchFamily="18" charset="0"/>
              </a:rPr>
              <a:t>, A., </a:t>
            </a:r>
            <a:r>
              <a:rPr lang="en-US" sz="1400" dirty="0" err="1">
                <a:solidFill>
                  <a:srgbClr val="000000"/>
                </a:solidFill>
                <a:latin typeface="Times New Roman" panose="02020603050405020304" pitchFamily="18" charset="0"/>
                <a:cs typeface="Times New Roman" panose="02020603050405020304" pitchFamily="18" charset="0"/>
              </a:rPr>
              <a:t>Godino</a:t>
            </a:r>
            <a:r>
              <a:rPr lang="en-US" sz="1400" dirty="0">
                <a:solidFill>
                  <a:srgbClr val="000000"/>
                </a:solidFill>
                <a:latin typeface="Times New Roman" panose="02020603050405020304" pitchFamily="18" charset="0"/>
                <a:cs typeface="Times New Roman" panose="02020603050405020304" pitchFamily="18" charset="0"/>
              </a:rPr>
              <a:t>, J., &amp; Green, D. (1996). Intuitive strategies and preconceptions about association in contingency tables, </a:t>
            </a:r>
            <a:r>
              <a:rPr lang="en-US" sz="1400" i="1" dirty="0">
                <a:solidFill>
                  <a:srgbClr val="000000"/>
                </a:solidFill>
                <a:latin typeface="Times New Roman" panose="02020603050405020304" pitchFamily="18" charset="0"/>
                <a:cs typeface="Times New Roman" panose="02020603050405020304" pitchFamily="18" charset="0"/>
              </a:rPr>
              <a:t>Journal for Research in Mathematics Education, 27</a:t>
            </a:r>
            <a:r>
              <a:rPr lang="en-US" sz="1400" dirty="0">
                <a:solidFill>
                  <a:srgbClr val="000000"/>
                </a:solidFill>
                <a:latin typeface="Times New Roman" panose="02020603050405020304" pitchFamily="18" charset="0"/>
                <a:cs typeface="Times New Roman" panose="02020603050405020304" pitchFamily="18" charset="0"/>
              </a:rPr>
              <a:t>(2), 151-169. </a:t>
            </a:r>
            <a:endParaRPr lang="en-US"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marL="457200" lvl="0" indent="-457200" defTabSz="4389120"/>
            <a:r>
              <a:rPr lang="en-US"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Casey, S.A. (2015).  Examining student conceptions of </a:t>
            </a:r>
            <a:r>
              <a:rPr lang="en-US" sz="14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covariation</a:t>
            </a:r>
            <a:r>
              <a:rPr lang="en-US"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 focus on the line of best fit. </a:t>
            </a:r>
            <a:r>
              <a:rPr lang="en-US" sz="1400"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Journal of Statistics Education</a:t>
            </a:r>
            <a:r>
              <a:rPr lang="en-US"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sz="1400"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23</a:t>
            </a:r>
            <a:r>
              <a:rPr lang="en-US"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(1). Retrieved from </a:t>
            </a:r>
            <a:r>
              <a:rPr lang="en-US"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hlinkClick r:id="rId2"/>
              </a:rPr>
              <a:t>www.amstat.org/publications/jse/v23n1/casey</a:t>
            </a:r>
            <a:r>
              <a:rPr lang="en-US"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p>
          <a:p>
            <a:pPr marL="457200" lvl="0" indent="-457200" defTabSz="4389120"/>
            <a:r>
              <a:rPr lang="en-US" sz="1400" dirty="0">
                <a:solidFill>
                  <a:prstClr val="black"/>
                </a:solidFill>
                <a:latin typeface="Times New Roman" panose="02020603050405020304" pitchFamily="18" charset="0"/>
                <a:cs typeface="Times New Roman" panose="02020603050405020304" pitchFamily="18" charset="0"/>
              </a:rPr>
              <a:t>Casey, S.A. (2016). Finding what fits: Students explore six tasks to develop criteria for finding an informal line of best fit. </a:t>
            </a:r>
            <a:r>
              <a:rPr lang="en-US" sz="1400" i="1" dirty="0">
                <a:solidFill>
                  <a:prstClr val="black"/>
                </a:solidFill>
                <a:latin typeface="Times New Roman" panose="02020603050405020304" pitchFamily="18" charset="0"/>
                <a:cs typeface="Times New Roman" panose="02020603050405020304" pitchFamily="18" charset="0"/>
              </a:rPr>
              <a:t>Mathematics Teaching in the Middle School, 21</a:t>
            </a:r>
            <a:r>
              <a:rPr lang="en-US" sz="1400" dirty="0">
                <a:solidFill>
                  <a:prstClr val="black"/>
                </a:solidFill>
                <a:latin typeface="Times New Roman" panose="02020603050405020304" pitchFamily="18" charset="0"/>
                <a:cs typeface="Times New Roman" panose="02020603050405020304" pitchFamily="18" charset="0"/>
              </a:rPr>
              <a:t> (8), 484-491.</a:t>
            </a:r>
          </a:p>
          <a:p>
            <a:pPr marL="457200" lvl="0" indent="-457200" defTabSz="4389120"/>
            <a:r>
              <a:rPr lang="en-US" sz="1400" dirty="0">
                <a:solidFill>
                  <a:prstClr val="black"/>
                </a:solidFill>
                <a:latin typeface="Times New Roman" panose="02020603050405020304" pitchFamily="18" charset="0"/>
                <a:cs typeface="Times New Roman" panose="02020603050405020304" pitchFamily="18" charset="0"/>
              </a:rPr>
              <a:t>Common Core State Standards Initiative. (2010). </a:t>
            </a:r>
            <a:r>
              <a:rPr lang="en-US" sz="1400" i="1" dirty="0">
                <a:solidFill>
                  <a:prstClr val="black"/>
                </a:solidFill>
                <a:latin typeface="Times New Roman" panose="02020603050405020304" pitchFamily="18" charset="0"/>
                <a:cs typeface="Times New Roman" panose="02020603050405020304" pitchFamily="18" charset="0"/>
              </a:rPr>
              <a:t>Common Core State Standards for Mathematics</a:t>
            </a:r>
            <a:r>
              <a:rPr lang="en-US" sz="1400" dirty="0">
                <a:solidFill>
                  <a:prstClr val="black"/>
                </a:solidFill>
                <a:latin typeface="Times New Roman" panose="02020603050405020304" pitchFamily="18" charset="0"/>
                <a:cs typeface="Times New Roman" panose="02020603050405020304" pitchFamily="18" charset="0"/>
              </a:rPr>
              <a:t>. Washington, DC: National Governors Association Center for Best Practices and Council of Chief State School Officers.</a:t>
            </a:r>
          </a:p>
          <a:p>
            <a:pPr marL="457200" lvl="0" indent="-457200" defTabSz="4389120"/>
            <a:r>
              <a:rPr lang="en-US" sz="1400" dirty="0">
                <a:solidFill>
                  <a:prstClr val="black"/>
                </a:solidFill>
                <a:latin typeface="Times New Roman" panose="02020603050405020304" pitchFamily="18" charset="0"/>
                <a:cs typeface="Times New Roman" panose="02020603050405020304" pitchFamily="18" charset="0"/>
              </a:rPr>
              <a:t>Cobb, P., McClain, K., &amp; </a:t>
            </a:r>
            <a:r>
              <a:rPr lang="en-US" sz="1400" dirty="0" err="1">
                <a:solidFill>
                  <a:prstClr val="black"/>
                </a:solidFill>
                <a:latin typeface="Times New Roman" panose="02020603050405020304" pitchFamily="18" charset="0"/>
                <a:cs typeface="Times New Roman" panose="02020603050405020304" pitchFamily="18" charset="0"/>
              </a:rPr>
              <a:t>Gravejeijer</a:t>
            </a:r>
            <a:r>
              <a:rPr lang="en-US" sz="1400" dirty="0">
                <a:solidFill>
                  <a:prstClr val="black"/>
                </a:solidFill>
                <a:latin typeface="Times New Roman" panose="02020603050405020304" pitchFamily="18" charset="0"/>
                <a:cs typeface="Times New Roman" panose="02020603050405020304" pitchFamily="18" charset="0"/>
              </a:rPr>
              <a:t>, K. (2003). Learning about statistical </a:t>
            </a:r>
            <a:r>
              <a:rPr lang="en-US" sz="1400" dirty="0" err="1">
                <a:solidFill>
                  <a:prstClr val="black"/>
                </a:solidFill>
                <a:latin typeface="Times New Roman" panose="02020603050405020304" pitchFamily="18" charset="0"/>
                <a:cs typeface="Times New Roman" panose="02020603050405020304" pitchFamily="18" charset="0"/>
              </a:rPr>
              <a:t>covariation</a:t>
            </a:r>
            <a:r>
              <a:rPr lang="en-US" sz="1400" dirty="0">
                <a:solidFill>
                  <a:prstClr val="black"/>
                </a:solidFill>
                <a:latin typeface="Times New Roman" panose="02020603050405020304" pitchFamily="18" charset="0"/>
                <a:cs typeface="Times New Roman" panose="02020603050405020304" pitchFamily="18" charset="0"/>
              </a:rPr>
              <a:t>. </a:t>
            </a:r>
            <a:r>
              <a:rPr lang="en-US" sz="1400" i="1" dirty="0">
                <a:solidFill>
                  <a:prstClr val="black"/>
                </a:solidFill>
                <a:latin typeface="Times New Roman" panose="02020603050405020304" pitchFamily="18" charset="0"/>
                <a:cs typeface="Times New Roman" panose="02020603050405020304" pitchFamily="18" charset="0"/>
              </a:rPr>
              <a:t>Cognition and Instruction, 21</a:t>
            </a:r>
            <a:r>
              <a:rPr lang="en-US" sz="1400" dirty="0">
                <a:solidFill>
                  <a:prstClr val="black"/>
                </a:solidFill>
                <a:latin typeface="Times New Roman" panose="02020603050405020304" pitchFamily="18" charset="0"/>
                <a:cs typeface="Times New Roman" panose="02020603050405020304" pitchFamily="18" charset="0"/>
              </a:rPr>
              <a:t>(1), 1-78. </a:t>
            </a:r>
          </a:p>
          <a:p>
            <a:pPr marL="457200" lvl="0" indent="-457200" defTabSz="4389120"/>
            <a:r>
              <a:rPr lang="en-US" sz="1400" dirty="0">
                <a:solidFill>
                  <a:prstClr val="black"/>
                </a:solidFill>
                <a:latin typeface="Times New Roman" panose="02020603050405020304" pitchFamily="18" charset="0"/>
                <a:cs typeface="Times New Roman" panose="02020603050405020304" pitchFamily="18" charset="0"/>
              </a:rPr>
              <a:t>Kilpatrick, J. Swafford, &amp; </a:t>
            </a:r>
            <a:r>
              <a:rPr lang="en-US" sz="1400" dirty="0" err="1">
                <a:solidFill>
                  <a:prstClr val="black"/>
                </a:solidFill>
                <a:latin typeface="Times New Roman" panose="02020603050405020304" pitchFamily="18" charset="0"/>
                <a:cs typeface="Times New Roman" panose="02020603050405020304" pitchFamily="18" charset="0"/>
              </a:rPr>
              <a:t>Findell</a:t>
            </a:r>
            <a:r>
              <a:rPr lang="en-US" sz="1400" dirty="0">
                <a:solidFill>
                  <a:prstClr val="black"/>
                </a:solidFill>
                <a:latin typeface="Times New Roman" panose="02020603050405020304" pitchFamily="18" charset="0"/>
                <a:cs typeface="Times New Roman" panose="02020603050405020304" pitchFamily="18" charset="0"/>
              </a:rPr>
              <a:t>, B. (Eds.) (2001). Adding it up: Helping students learn mathematics. Washington, DC: National Academy Press.</a:t>
            </a:r>
          </a:p>
          <a:p>
            <a:pPr marL="457200" lvl="0" indent="-457200" defTabSz="4389120"/>
            <a:r>
              <a:rPr lang="en-US" sz="1400" dirty="0">
                <a:solidFill>
                  <a:prstClr val="black"/>
                </a:solidFill>
                <a:latin typeface="Times New Roman" panose="02020603050405020304" pitchFamily="18" charset="0"/>
                <a:cs typeface="Times New Roman" panose="02020603050405020304" pitchFamily="18" charset="0"/>
              </a:rPr>
              <a:t>Kroon, C. D. (2016). Spaghetti bridges: Modeling linear relationships. </a:t>
            </a:r>
            <a:r>
              <a:rPr lang="en-US" sz="1400" i="1" dirty="0">
                <a:solidFill>
                  <a:prstClr val="black"/>
                </a:solidFill>
                <a:latin typeface="Times New Roman" panose="02020603050405020304" pitchFamily="18" charset="0"/>
                <a:cs typeface="Times New Roman" panose="02020603050405020304" pitchFamily="18" charset="0"/>
              </a:rPr>
              <a:t>Mathematics Teaching in the Middle School, 21 </a:t>
            </a:r>
            <a:r>
              <a:rPr lang="en-US" sz="1400" dirty="0">
                <a:solidFill>
                  <a:prstClr val="black"/>
                </a:solidFill>
                <a:latin typeface="Times New Roman" panose="02020603050405020304" pitchFamily="18" charset="0"/>
                <a:cs typeface="Times New Roman" panose="02020603050405020304" pitchFamily="18" charset="0"/>
              </a:rPr>
              <a:t>(9), 563-568. </a:t>
            </a:r>
          </a:p>
          <a:p>
            <a:pPr marL="457200" lvl="0" indent="-457200" defTabSz="4389120"/>
            <a:r>
              <a:rPr lang="en-US" sz="1400" dirty="0">
                <a:solidFill>
                  <a:prstClr val="black"/>
                </a:solidFill>
                <a:latin typeface="Times New Roman" panose="02020603050405020304" pitchFamily="18" charset="0"/>
                <a:cs typeface="Times New Roman" panose="02020603050405020304" pitchFamily="18" charset="0"/>
              </a:rPr>
              <a:t>Maloney, A.P., </a:t>
            </a:r>
            <a:r>
              <a:rPr lang="en-US" sz="1400" dirty="0" err="1">
                <a:solidFill>
                  <a:prstClr val="black"/>
                </a:solidFill>
                <a:latin typeface="Times New Roman" panose="02020603050405020304" pitchFamily="18" charset="0"/>
                <a:cs typeface="Times New Roman" panose="02020603050405020304" pitchFamily="18" charset="0"/>
              </a:rPr>
              <a:t>Confrey</a:t>
            </a:r>
            <a:r>
              <a:rPr lang="en-US" sz="1400" dirty="0">
                <a:solidFill>
                  <a:prstClr val="black"/>
                </a:solidFill>
                <a:latin typeface="Times New Roman" panose="02020603050405020304" pitchFamily="18" charset="0"/>
                <a:cs typeface="Times New Roman" panose="02020603050405020304" pitchFamily="18" charset="0"/>
              </a:rPr>
              <a:t>, J., Ng, </a:t>
            </a:r>
            <a:r>
              <a:rPr lang="en-US" sz="1400" dirty="0" err="1">
                <a:solidFill>
                  <a:prstClr val="black"/>
                </a:solidFill>
                <a:latin typeface="Times New Roman" panose="02020603050405020304" pitchFamily="18" charset="0"/>
                <a:cs typeface="Times New Roman" panose="02020603050405020304" pitchFamily="18" charset="0"/>
              </a:rPr>
              <a:t>Dicky</a:t>
            </a:r>
            <a:r>
              <a:rPr lang="en-US" sz="1400" dirty="0">
                <a:solidFill>
                  <a:prstClr val="black"/>
                </a:solidFill>
                <a:latin typeface="Times New Roman" panose="02020603050405020304" pitchFamily="18" charset="0"/>
                <a:cs typeface="Times New Roman" panose="02020603050405020304" pitchFamily="18" charset="0"/>
              </a:rPr>
              <a:t>, &amp; </a:t>
            </a:r>
            <a:r>
              <a:rPr lang="en-US" sz="1400" dirty="0" err="1">
                <a:solidFill>
                  <a:prstClr val="black"/>
                </a:solidFill>
                <a:latin typeface="Times New Roman" panose="02020603050405020304" pitchFamily="18" charset="0"/>
                <a:cs typeface="Times New Roman" panose="02020603050405020304" pitchFamily="18" charset="0"/>
              </a:rPr>
              <a:t>Nickell</a:t>
            </a:r>
            <a:r>
              <a:rPr lang="en-US" sz="1400" dirty="0">
                <a:solidFill>
                  <a:prstClr val="black"/>
                </a:solidFill>
                <a:latin typeface="Times New Roman" panose="02020603050405020304" pitchFamily="18" charset="0"/>
                <a:cs typeface="Times New Roman" panose="02020603050405020304" pitchFamily="18" charset="0"/>
              </a:rPr>
              <a:t>, J. (2004). Learning trajectories for interpreting the K-8 Common Core State Standards with a middle-grades statistics emphasis. In K. Karp (Ed.), </a:t>
            </a:r>
            <a:r>
              <a:rPr lang="en-US" sz="1400" i="1" dirty="0">
                <a:solidFill>
                  <a:prstClr val="black"/>
                </a:solidFill>
                <a:latin typeface="Times New Roman" panose="02020603050405020304" pitchFamily="18" charset="0"/>
                <a:cs typeface="Times New Roman" panose="02020603050405020304" pitchFamily="18" charset="0"/>
              </a:rPr>
              <a:t>Annual perspectives in mathematics education: Using research to improve instruction</a:t>
            </a:r>
            <a:r>
              <a:rPr lang="en-US" sz="1400" dirty="0">
                <a:solidFill>
                  <a:prstClr val="black"/>
                </a:solidFill>
                <a:latin typeface="Times New Roman" panose="02020603050405020304" pitchFamily="18" charset="0"/>
                <a:cs typeface="Times New Roman" panose="02020603050405020304" pitchFamily="18" charset="0"/>
              </a:rPr>
              <a:t> (pp. 23-33). Reston, VA: National Council of Teachers of Mathematics.</a:t>
            </a:r>
          </a:p>
        </p:txBody>
      </p:sp>
    </p:spTree>
    <p:extLst>
      <p:ext uri="{BB962C8B-B14F-4D97-AF65-F5344CB8AC3E}">
        <p14:creationId xmlns:p14="http://schemas.microsoft.com/office/powerpoint/2010/main" val="1153868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752600"/>
            <a:ext cx="6477000" cy="1828800"/>
          </a:xfrm>
        </p:spPr>
        <p:txBody>
          <a:bodyPr>
            <a:normAutofit/>
          </a:bodyPr>
          <a:lstStyle/>
          <a:p>
            <a:r>
              <a:rPr lang="en-US" sz="6000" dirty="0" smtClean="0"/>
              <a:t>Thank you!</a:t>
            </a:r>
            <a:endParaRPr lang="en-US" sz="6000" dirty="0"/>
          </a:p>
        </p:txBody>
      </p:sp>
    </p:spTree>
    <p:extLst>
      <p:ext uri="{BB962C8B-B14F-4D97-AF65-F5344CB8AC3E}">
        <p14:creationId xmlns:p14="http://schemas.microsoft.com/office/powerpoint/2010/main" val="2174734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fontScale="85000" lnSpcReduction="20000"/>
          </a:bodyPr>
          <a:lstStyle/>
          <a:p>
            <a:pPr marL="0" indent="0">
              <a:buNone/>
            </a:pPr>
            <a:r>
              <a:rPr lang="en-US" dirty="0"/>
              <a:t>Middle school students face several challenges in learning to analyze bivariate data. Such analysis is a complex cognitive process that involves:</a:t>
            </a:r>
          </a:p>
          <a:p>
            <a:pPr>
              <a:buFont typeface="Wingdings" panose="05000000000000000000" pitchFamily="2" charset="2"/>
              <a:buChar char="Ø"/>
            </a:pPr>
            <a:r>
              <a:rPr lang="en-US" dirty="0" smtClean="0"/>
              <a:t>Viewing </a:t>
            </a:r>
            <a:r>
              <a:rPr lang="en-US" dirty="0"/>
              <a:t>the data as an aggregate rather than just employing case-based reasoning (Bakker, 2004)</a:t>
            </a:r>
          </a:p>
          <a:p>
            <a:pPr>
              <a:buFont typeface="Wingdings" panose="05000000000000000000" pitchFamily="2" charset="2"/>
              <a:buChar char="Ø"/>
            </a:pPr>
            <a:r>
              <a:rPr lang="en-US" dirty="0" smtClean="0"/>
              <a:t>Using </a:t>
            </a:r>
            <a:r>
              <a:rPr lang="en-US" dirty="0"/>
              <a:t>context knowledge in ways that support, rather than interfere, with statistical reasoning (</a:t>
            </a:r>
            <a:r>
              <a:rPr lang="en-US" dirty="0" err="1"/>
              <a:t>Batanero</a:t>
            </a:r>
            <a:r>
              <a:rPr lang="en-US" dirty="0"/>
              <a:t> et al., 1996)</a:t>
            </a:r>
          </a:p>
          <a:p>
            <a:pPr>
              <a:buFont typeface="Wingdings" panose="05000000000000000000" pitchFamily="2" charset="2"/>
              <a:buChar char="Ø"/>
            </a:pPr>
            <a:r>
              <a:rPr lang="en-US" dirty="0" smtClean="0"/>
              <a:t>Discerning </a:t>
            </a:r>
            <a:r>
              <a:rPr lang="en-US" dirty="0"/>
              <a:t>the direction of trend for data displayed in scatterplots (Cobb, McClain, &amp; </a:t>
            </a:r>
            <a:r>
              <a:rPr lang="en-US" dirty="0" err="1"/>
              <a:t>Gravemeijer</a:t>
            </a:r>
            <a:r>
              <a:rPr lang="en-US" dirty="0"/>
              <a:t>, 2003)</a:t>
            </a:r>
          </a:p>
          <a:p>
            <a:pPr>
              <a:buFont typeface="Wingdings" panose="05000000000000000000" pitchFamily="2" charset="2"/>
              <a:buChar char="Ø"/>
            </a:pPr>
            <a:r>
              <a:rPr lang="en-US" dirty="0" smtClean="0"/>
              <a:t>Coordinating </a:t>
            </a:r>
            <a:r>
              <a:rPr lang="en-US" dirty="0"/>
              <a:t>mathematical and statistical ideas in ways that support rather than interfere with one another (Casey, 2015)</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Introduction</a:t>
            </a:r>
            <a:endParaRPr lang="en-US" dirty="0"/>
          </a:p>
        </p:txBody>
      </p:sp>
      <p:sp>
        <p:nvSpPr>
          <p:cNvPr id="3" name="Rectangle 2"/>
          <p:cNvSpPr>
            <a:spLocks noGrp="1"/>
          </p:cNvSpPr>
          <p:nvPr>
            <p:ph sz="quarter" idx="1"/>
          </p:nvPr>
        </p:nvSpPr>
        <p:spPr>
          <a:xfrm>
            <a:off x="533400" y="1752600"/>
            <a:ext cx="8229600" cy="4419600"/>
          </a:xfrm>
        </p:spPr>
        <p:txBody>
          <a:bodyPr>
            <a:normAutofit fontScale="92500"/>
          </a:bodyPr>
          <a:lstStyle/>
          <a:p>
            <a:pPr lvl="6">
              <a:buFont typeface="Wingdings" pitchFamily="2" charset="2"/>
              <a:buChar char="Ø"/>
            </a:pPr>
            <a:r>
              <a:rPr lang="en-US" sz="2900" dirty="0" smtClean="0"/>
              <a:t>Purpose</a:t>
            </a:r>
          </a:p>
          <a:p>
            <a:pPr lvl="7">
              <a:buClr>
                <a:schemeClr val="accent1"/>
              </a:buClr>
              <a:buFont typeface="Wingdings" panose="05000000000000000000" pitchFamily="2" charset="2"/>
              <a:buChar char="Ø"/>
            </a:pPr>
            <a:r>
              <a:rPr lang="en-US" sz="2400" dirty="0" smtClean="0"/>
              <a:t>The </a:t>
            </a:r>
            <a:r>
              <a:rPr lang="en-US" sz="2400" dirty="0"/>
              <a:t>purpose of this study was to investigate how students analyze bivariate data and then design an instructional sequence effective for helping them attain related CCSSM outcomes</a:t>
            </a:r>
            <a:r>
              <a:rPr lang="en-US" sz="2400" dirty="0" smtClean="0"/>
              <a:t>.</a:t>
            </a:r>
          </a:p>
          <a:p>
            <a:pPr marL="2423160" lvl="7" indent="0">
              <a:buClr>
                <a:schemeClr val="accent1"/>
              </a:buClr>
              <a:buNone/>
            </a:pPr>
            <a:endParaRPr lang="en-US" dirty="0"/>
          </a:p>
          <a:p>
            <a:pPr marL="2423160" lvl="7" indent="0">
              <a:buClr>
                <a:schemeClr val="accent1"/>
              </a:buClr>
              <a:buNone/>
            </a:pPr>
            <a:endParaRPr lang="en-US" dirty="0" smtClean="0"/>
          </a:p>
          <a:p>
            <a:pPr>
              <a:buFont typeface="Wingdings" pitchFamily="2" charset="2"/>
              <a:buChar char="Ø"/>
            </a:pPr>
            <a:r>
              <a:rPr lang="en-US" dirty="0" smtClean="0"/>
              <a:t>Research Question</a:t>
            </a:r>
          </a:p>
          <a:p>
            <a:pPr lvl="1">
              <a:buFont typeface="Wingdings" pitchFamily="2" charset="2"/>
              <a:buChar char="Ø"/>
            </a:pPr>
            <a:r>
              <a:rPr lang="en-US" dirty="0"/>
              <a:t>What are the characteristics of an instructional sequence to help students use appropriate tools strategically when analyzing bivariate data</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Theoretical Framework</a:t>
            </a:r>
            <a:endParaRPr lang="en-US" dirty="0"/>
          </a:p>
        </p:txBody>
      </p:sp>
      <p:sp>
        <p:nvSpPr>
          <p:cNvPr id="3" name="Rectangle 2"/>
          <p:cNvSpPr>
            <a:spLocks noGrp="1"/>
          </p:cNvSpPr>
          <p:nvPr>
            <p:ph sz="quarter" idx="1"/>
          </p:nvPr>
        </p:nvSpPr>
        <p:spPr>
          <a:xfrm>
            <a:off x="609600" y="1752600"/>
            <a:ext cx="7848600" cy="4572000"/>
          </a:xfrm>
          <a:ln w="19050" cmpd="dbl">
            <a:solidFill>
              <a:schemeClr val="accent2">
                <a:lumMod val="75000"/>
              </a:schemeClr>
            </a:solidFill>
          </a:ln>
        </p:spPr>
        <p:txBody>
          <a:bodyPr>
            <a:normAutofit/>
          </a:bodyPr>
          <a:lstStyle/>
          <a:p>
            <a:pPr>
              <a:buFont typeface="Wingdings" panose="05000000000000000000" pitchFamily="2" charset="2"/>
              <a:buChar char="Ø"/>
            </a:pPr>
            <a:r>
              <a:rPr lang="en-US" dirty="0" smtClean="0"/>
              <a:t>The Five Strands of Mathematical Proficiency </a:t>
            </a:r>
          </a:p>
          <a:p>
            <a:pPr lvl="1">
              <a:buFont typeface="Wingdings" panose="05000000000000000000" pitchFamily="2" charset="2"/>
              <a:buChar char="Ø"/>
            </a:pPr>
            <a:r>
              <a:rPr lang="en-US" sz="1800" dirty="0"/>
              <a:t>are defined as five inter-dependent elements “… necessary for anyone to learn mathematics successfully” (Kilpatrick, Swafford, &amp; </a:t>
            </a:r>
            <a:r>
              <a:rPr lang="en-US" sz="1800" dirty="0" err="1"/>
              <a:t>Findell</a:t>
            </a:r>
            <a:r>
              <a:rPr lang="en-US" sz="1800" dirty="0"/>
              <a:t>, 2001, p. 116)</a:t>
            </a:r>
          </a:p>
          <a:p>
            <a:pPr marL="365760" lvl="1" indent="0">
              <a:buNone/>
            </a:pPr>
            <a:r>
              <a:rPr lang="en-US" dirty="0" smtClean="0"/>
              <a:t>	</a:t>
            </a:r>
          </a:p>
        </p:txBody>
      </p:sp>
      <p:pic>
        <p:nvPicPr>
          <p:cNvPr id="4" name="Picture 3"/>
          <p:cNvPicPr>
            <a:picLocks noChangeAspect="1"/>
          </p:cNvPicPr>
          <p:nvPr/>
        </p:nvPicPr>
        <p:blipFill>
          <a:blip r:embed="rId3"/>
          <a:stretch>
            <a:fillRect/>
          </a:stretch>
        </p:blipFill>
        <p:spPr>
          <a:xfrm>
            <a:off x="2099079" y="3124200"/>
            <a:ext cx="4869642" cy="30238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Learning Progressions</a:t>
            </a:r>
            <a:endParaRPr lang="en-US" dirty="0"/>
          </a:p>
        </p:txBody>
      </p:sp>
      <p:graphicFrame>
        <p:nvGraphicFramePr>
          <p:cNvPr id="9" name="Diagram 8"/>
          <p:cNvGraphicFramePr/>
          <p:nvPr>
            <p:extLst>
              <p:ext uri="{D42A27DB-BD31-4B8C-83A1-F6EECF244321}">
                <p14:modId xmlns:p14="http://schemas.microsoft.com/office/powerpoint/2010/main" val="1921970109"/>
              </p:ext>
            </p:extLst>
          </p:nvPr>
        </p:nvGraphicFramePr>
        <p:xfrm>
          <a:off x="533400" y="2286000"/>
          <a:ext cx="40386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685800" y="6019800"/>
            <a:ext cx="3877215" cy="369332"/>
          </a:xfrm>
          <a:prstGeom prst="rect">
            <a:avLst/>
          </a:prstGeom>
        </p:spPr>
        <p:txBody>
          <a:bodyPr wrap="none">
            <a:spAutoFit/>
          </a:bodyPr>
          <a:lstStyle/>
          <a:p>
            <a:r>
              <a:rPr lang="en-US" dirty="0"/>
              <a:t>(Maloney, </a:t>
            </a:r>
            <a:r>
              <a:rPr lang="en-US" dirty="0" err="1"/>
              <a:t>Confrey</a:t>
            </a:r>
            <a:r>
              <a:rPr lang="en-US" dirty="0"/>
              <a:t>, Ng, &amp; </a:t>
            </a:r>
            <a:r>
              <a:rPr lang="en-US" dirty="0" err="1"/>
              <a:t>Nickell</a:t>
            </a:r>
            <a:r>
              <a:rPr lang="en-US" dirty="0"/>
              <a:t>, 2014)</a:t>
            </a:r>
          </a:p>
        </p:txBody>
      </p:sp>
      <p:sp>
        <p:nvSpPr>
          <p:cNvPr id="11" name="Rectangle 10"/>
          <p:cNvSpPr/>
          <p:nvPr/>
        </p:nvSpPr>
        <p:spPr>
          <a:xfrm>
            <a:off x="4679378" y="2438400"/>
            <a:ext cx="4572000" cy="2308324"/>
          </a:xfrm>
          <a:prstGeom prst="rect">
            <a:avLst/>
          </a:prstGeom>
        </p:spPr>
        <p:txBody>
          <a:bodyPr>
            <a:spAutoFit/>
          </a:bodyPr>
          <a:lstStyle/>
          <a:p>
            <a:pPr marL="285750" indent="-285750">
              <a:buClr>
                <a:schemeClr val="accent2"/>
              </a:buClr>
              <a:buFont typeface="Wingdings" panose="05000000000000000000" pitchFamily="2" charset="2"/>
              <a:buChar char="Ø"/>
            </a:pPr>
            <a:r>
              <a:rPr lang="en-US" dirty="0"/>
              <a:t>A learning progression formulated by Maloney et al. (2014) helped us make conjectures about the optimal sequence for learning goals.</a:t>
            </a:r>
          </a:p>
          <a:p>
            <a:pPr marL="285750" indent="-285750">
              <a:buClr>
                <a:schemeClr val="accent2"/>
              </a:buClr>
              <a:buFont typeface="Wingdings" panose="05000000000000000000" pitchFamily="2" charset="2"/>
              <a:buChar char="Ø"/>
            </a:pPr>
            <a:r>
              <a:rPr lang="en-US" dirty="0"/>
              <a:t>Practice-based  articles (e.g., Kroon, 2016) and previous research (e.g., Casey, 2016) helped us select tasks, tools, and contexts to use to meet our instructional goals.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Methodology – Procedure &amp; Participants </a:t>
            </a:r>
            <a:endParaRPr lang="en-US" dirty="0"/>
          </a:p>
        </p:txBody>
      </p:sp>
      <p:sp>
        <p:nvSpPr>
          <p:cNvPr id="3" name="Rectangle 2"/>
          <p:cNvSpPr>
            <a:spLocks noGrp="1"/>
          </p:cNvSpPr>
          <p:nvPr>
            <p:ph sz="quarter" idx="1"/>
          </p:nvPr>
        </p:nvSpPr>
        <p:spPr>
          <a:xfrm>
            <a:off x="457200" y="1828800"/>
            <a:ext cx="3730752" cy="4495800"/>
          </a:xfrm>
        </p:spPr>
        <p:txBody>
          <a:bodyPr>
            <a:normAutofit/>
          </a:bodyPr>
          <a:lstStyle/>
          <a:p>
            <a:pPr>
              <a:buFont typeface="Wingdings" pitchFamily="2" charset="2"/>
              <a:buChar char="Ø"/>
            </a:pPr>
            <a:r>
              <a:rPr lang="en-US" sz="2000" b="1" dirty="0" smtClean="0"/>
              <a:t>Participants: </a:t>
            </a:r>
            <a:r>
              <a:rPr lang="en-US" sz="2000" dirty="0" smtClean="0"/>
              <a:t>4 students, 2 male, 2 female, going from 7</a:t>
            </a:r>
            <a:r>
              <a:rPr lang="en-US" sz="2000" baseline="30000" dirty="0" smtClean="0"/>
              <a:t>th</a:t>
            </a:r>
            <a:r>
              <a:rPr lang="en-US" sz="2000" dirty="0" smtClean="0"/>
              <a:t> to 8</a:t>
            </a:r>
            <a:r>
              <a:rPr lang="en-US" sz="2000" baseline="30000" dirty="0" smtClean="0"/>
              <a:t>th</a:t>
            </a:r>
            <a:r>
              <a:rPr lang="en-US" sz="2000" dirty="0" smtClean="0"/>
              <a:t> grade</a:t>
            </a:r>
            <a:endParaRPr lang="en-US" sz="2000" dirty="0"/>
          </a:p>
          <a:p>
            <a:pPr>
              <a:buFont typeface="Wingdings" pitchFamily="2" charset="2"/>
              <a:buChar char="Ø"/>
            </a:pPr>
            <a:r>
              <a:rPr lang="en-US" sz="2000" b="1" dirty="0" smtClean="0"/>
              <a:t>Time Frame: </a:t>
            </a:r>
            <a:r>
              <a:rPr lang="en-US" sz="2000" dirty="0" smtClean="0"/>
              <a:t>7 one-hour sessions, with a pre and post assessment interview </a:t>
            </a:r>
          </a:p>
          <a:p>
            <a:pPr>
              <a:buFont typeface="Wingdings" pitchFamily="2" charset="2"/>
              <a:buChar char="Ø"/>
            </a:pPr>
            <a:r>
              <a:rPr lang="en-US" sz="2000" b="1" dirty="0" smtClean="0"/>
              <a:t>Participation Rate:</a:t>
            </a:r>
            <a:r>
              <a:rPr lang="en-US" sz="2000" dirty="0" smtClean="0"/>
              <a:t> One student consistently came late to a few sessions as well as missed a complete session. </a:t>
            </a:r>
          </a:p>
          <a:p>
            <a:pPr>
              <a:buFont typeface="Wingdings" pitchFamily="2" charset="2"/>
              <a:buChar char="Ø"/>
            </a:pPr>
            <a:r>
              <a:rPr lang="en-US" sz="2000" b="1" dirty="0" smtClean="0"/>
              <a:t>Pseudonyms: </a:t>
            </a:r>
            <a:r>
              <a:rPr lang="en-US" sz="2000" dirty="0" smtClean="0"/>
              <a:t>Tom, Nick, Nancy, and Kate</a:t>
            </a:r>
          </a:p>
        </p:txBody>
      </p:sp>
      <p:pic>
        <p:nvPicPr>
          <p:cNvPr id="4" name="Picture 3"/>
          <p:cNvPicPr>
            <a:picLocks noChangeAspect="1"/>
          </p:cNvPicPr>
          <p:nvPr/>
        </p:nvPicPr>
        <p:blipFill>
          <a:blip r:embed="rId3"/>
          <a:stretch>
            <a:fillRect/>
          </a:stretch>
        </p:blipFill>
        <p:spPr>
          <a:xfrm>
            <a:off x="4495800" y="1828800"/>
            <a:ext cx="4456270" cy="3526888"/>
          </a:xfrm>
          <a:prstGeom prst="rect">
            <a:avLst/>
          </a:prstGeom>
        </p:spPr>
      </p:pic>
      <p:sp>
        <p:nvSpPr>
          <p:cNvPr id="5" name="TextBox 4"/>
          <p:cNvSpPr txBox="1"/>
          <p:nvPr/>
        </p:nvSpPr>
        <p:spPr>
          <a:xfrm>
            <a:off x="5276134" y="5486400"/>
            <a:ext cx="3105865" cy="369332"/>
          </a:xfrm>
          <a:prstGeom prst="rect">
            <a:avLst/>
          </a:prstGeom>
          <a:noFill/>
        </p:spPr>
        <p:txBody>
          <a:bodyPr wrap="square" rtlCol="0">
            <a:spAutoFit/>
          </a:bodyPr>
          <a:lstStyle/>
          <a:p>
            <a:pPr algn="ctr"/>
            <a:r>
              <a:rPr lang="en-US" dirty="0" smtClean="0"/>
              <a:t>PATHWAYS Instructional Cycle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Methodology: Data Gathering &amp; Analysis </a:t>
            </a:r>
          </a:p>
        </p:txBody>
      </p:sp>
      <p:sp>
        <p:nvSpPr>
          <p:cNvPr id="3" name="Content Placeholder 2"/>
          <p:cNvSpPr>
            <a:spLocks noGrp="1"/>
          </p:cNvSpPr>
          <p:nvPr>
            <p:ph sz="quarter" idx="1"/>
          </p:nvPr>
        </p:nvSpPr>
        <p:spPr>
          <a:xfrm>
            <a:off x="612648" y="1752600"/>
            <a:ext cx="8153400" cy="4495800"/>
          </a:xfrm>
        </p:spPr>
        <p:txBody>
          <a:bodyPr/>
          <a:lstStyle/>
          <a:p>
            <a:pPr>
              <a:buFont typeface="Wingdings" panose="05000000000000000000" pitchFamily="2" charset="2"/>
              <a:buChar char="Ø"/>
            </a:pPr>
            <a:r>
              <a:rPr lang="en-US" dirty="0" smtClean="0"/>
              <a:t>Interviews last for 30 minutes and were video recorded.</a:t>
            </a:r>
          </a:p>
          <a:p>
            <a:pPr>
              <a:buFont typeface="Wingdings" panose="05000000000000000000" pitchFamily="2" charset="2"/>
              <a:buChar char="Ø"/>
            </a:pPr>
            <a:r>
              <a:rPr lang="en-US" dirty="0" smtClean="0"/>
              <a:t>Students were asked to explain their thought process during and after completing each problem. </a:t>
            </a:r>
          </a:p>
          <a:p>
            <a:pPr>
              <a:buFont typeface="Wingdings" panose="05000000000000000000" pitchFamily="2" charset="2"/>
              <a:buChar char="Ø"/>
            </a:pPr>
            <a:r>
              <a:rPr lang="en-US" dirty="0" smtClean="0"/>
              <a:t>All problems were aligned with the Common Core State Standards and based on the sequence of the learning trajectory. </a:t>
            </a:r>
          </a:p>
          <a:p>
            <a:pPr>
              <a:buFont typeface="Wingdings" panose="05000000000000000000" pitchFamily="2" charset="2"/>
              <a:buChar char="Ø"/>
            </a:pPr>
            <a:endParaRPr lang="en-US" dirty="0" smtClean="0"/>
          </a:p>
        </p:txBody>
      </p:sp>
    </p:spTree>
    <p:extLst>
      <p:ext uri="{BB962C8B-B14F-4D97-AF65-F5344CB8AC3E}">
        <p14:creationId xmlns:p14="http://schemas.microsoft.com/office/powerpoint/2010/main" val="922975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Methodology: Data Gathering &amp; Analysis Cont. </a:t>
            </a:r>
            <a:endParaRPr lang="en-US" dirty="0"/>
          </a:p>
        </p:txBody>
      </p:sp>
      <p:sp>
        <p:nvSpPr>
          <p:cNvPr id="3" name="Content Placeholder 2"/>
          <p:cNvSpPr>
            <a:spLocks noGrp="1"/>
          </p:cNvSpPr>
          <p:nvPr>
            <p:ph sz="quarter" idx="1"/>
          </p:nvPr>
        </p:nvSpPr>
        <p:spPr>
          <a:xfrm>
            <a:off x="381000" y="1828800"/>
            <a:ext cx="5102352" cy="4495800"/>
          </a:xfrm>
        </p:spPr>
        <p:txBody>
          <a:bodyPr>
            <a:normAutofit fontScale="92500" lnSpcReduction="20000"/>
          </a:bodyPr>
          <a:lstStyle/>
          <a:p>
            <a:pPr>
              <a:buFont typeface="Wingdings" panose="05000000000000000000" pitchFamily="2" charset="2"/>
              <a:buChar char="Ø"/>
            </a:pPr>
            <a:r>
              <a:rPr lang="en-US" sz="1800" dirty="0" smtClean="0"/>
              <a:t>Jerry </a:t>
            </a:r>
            <a:r>
              <a:rPr lang="en-US" sz="1800" dirty="0"/>
              <a:t>forgot to plug in his laptop before he </a:t>
            </a:r>
            <a:r>
              <a:rPr lang="en-US" sz="1800" dirty="0" smtClean="0"/>
              <a:t>went to </a:t>
            </a:r>
            <a:r>
              <a:rPr lang="en-US" sz="1800" dirty="0"/>
              <a:t>bed. He wants to take the laptop to his friend’s house with a full battery. The pictures below show screenshots of the battery charge indicator after he plugs in the computer at 9:11 </a:t>
            </a:r>
            <a:r>
              <a:rPr lang="en-US" sz="1800" dirty="0" smtClean="0"/>
              <a:t>a.m. When </a:t>
            </a:r>
            <a:r>
              <a:rPr lang="en-US" sz="1800" dirty="0"/>
              <a:t>can Jerry expect to have a fully charged </a:t>
            </a:r>
            <a:r>
              <a:rPr lang="en-US" sz="1800" dirty="0" smtClean="0"/>
              <a:t>battery</a:t>
            </a:r>
            <a:r>
              <a:rPr lang="en-US" sz="1800" dirty="0"/>
              <a:t>? Justify your answer</a:t>
            </a:r>
            <a:r>
              <a:rPr lang="en-US" sz="1800" dirty="0" smtClean="0"/>
              <a:t>.</a:t>
            </a:r>
          </a:p>
          <a:p>
            <a:pPr marL="0" indent="0">
              <a:buNone/>
            </a:pPr>
            <a:endParaRPr lang="en-US" sz="1800" dirty="0" smtClean="0"/>
          </a:p>
          <a:p>
            <a:pPr>
              <a:buFont typeface="Wingdings" panose="05000000000000000000" pitchFamily="2" charset="2"/>
              <a:buChar char="Ø"/>
            </a:pPr>
            <a:r>
              <a:rPr lang="en-US" sz="1800" dirty="0" smtClean="0"/>
              <a:t>This </a:t>
            </a:r>
            <a:r>
              <a:rPr lang="en-US" sz="1800" dirty="0"/>
              <a:t>scatter diagram shows the lengths and widths of the eggs of some American </a:t>
            </a:r>
            <a:r>
              <a:rPr lang="en-US" sz="1800" dirty="0" smtClean="0"/>
              <a:t>birds.</a:t>
            </a:r>
          </a:p>
          <a:p>
            <a:pPr marL="777240" lvl="1" indent="-457200">
              <a:buFont typeface="+mj-lt"/>
              <a:buAutoNum type="alphaUcPeriod"/>
            </a:pPr>
            <a:r>
              <a:rPr lang="en-US" sz="1800" dirty="0" smtClean="0"/>
              <a:t>A </a:t>
            </a:r>
            <a:r>
              <a:rPr lang="en-US" sz="1800" dirty="0"/>
              <a:t>biologist measured a sample of one hundred Mallard duck eggs and found they had an average length of 57.8 millimeters and average width of 41.6 millimeters. Use an X to mark a point that represents this on the scatter diagram.</a:t>
            </a:r>
          </a:p>
          <a:p>
            <a:pPr marL="777240" lvl="1" indent="-457200">
              <a:buFont typeface="+mj-lt"/>
              <a:buAutoNum type="alphaUcPeriod"/>
            </a:pPr>
            <a:r>
              <a:rPr lang="en-US" sz="1800" dirty="0" smtClean="0"/>
              <a:t>What </a:t>
            </a:r>
            <a:r>
              <a:rPr lang="en-US" sz="1800" dirty="0"/>
              <a:t>does the graph show about the relationship between the length of birds’ eggs and their widths?</a:t>
            </a:r>
          </a:p>
          <a:p>
            <a:endParaRPr lang="en-US" sz="1800" dirty="0"/>
          </a:p>
        </p:txBody>
      </p:sp>
      <p:pic>
        <p:nvPicPr>
          <p:cNvPr id="5" name="Picture 4"/>
          <p:cNvPicPr>
            <a:picLocks noChangeAspect="1"/>
          </p:cNvPicPr>
          <p:nvPr/>
        </p:nvPicPr>
        <p:blipFill>
          <a:blip r:embed="rId3"/>
          <a:stretch>
            <a:fillRect/>
          </a:stretch>
        </p:blipFill>
        <p:spPr>
          <a:xfrm>
            <a:off x="6096000" y="1676400"/>
            <a:ext cx="2166281" cy="2130710"/>
          </a:xfrm>
          <a:prstGeom prst="rect">
            <a:avLst/>
          </a:prstGeom>
        </p:spPr>
      </p:pic>
      <p:pic>
        <p:nvPicPr>
          <p:cNvPr id="6" name="Picture 5"/>
          <p:cNvPicPr>
            <a:picLocks noChangeAspect="1"/>
          </p:cNvPicPr>
          <p:nvPr/>
        </p:nvPicPr>
        <p:blipFill>
          <a:blip r:embed="rId4"/>
          <a:stretch>
            <a:fillRect/>
          </a:stretch>
        </p:blipFill>
        <p:spPr>
          <a:xfrm>
            <a:off x="5858766" y="4315827"/>
            <a:ext cx="2640747" cy="2008773"/>
          </a:xfrm>
          <a:prstGeom prst="rect">
            <a:avLst/>
          </a:prstGeom>
        </p:spPr>
      </p:pic>
      <p:sp>
        <p:nvSpPr>
          <p:cNvPr id="7" name="Rectangle 6"/>
          <p:cNvSpPr/>
          <p:nvPr/>
        </p:nvSpPr>
        <p:spPr>
          <a:xfrm>
            <a:off x="76200" y="6650545"/>
            <a:ext cx="3836962" cy="184666"/>
          </a:xfrm>
          <a:prstGeom prst="rect">
            <a:avLst/>
          </a:prstGeom>
        </p:spPr>
        <p:txBody>
          <a:bodyPr wrap="square">
            <a:spAutoFit/>
          </a:bodyPr>
          <a:lstStyle/>
          <a:p>
            <a:r>
              <a:rPr lang="en-US" sz="600" dirty="0"/>
              <a:t>Illustrative Mathematics (modified): https://www.illustrativemathematics.org/content-standards/8/SP/A/1/tasks/41     </a:t>
            </a:r>
          </a:p>
        </p:txBody>
      </p:sp>
      <p:sp>
        <p:nvSpPr>
          <p:cNvPr id="8" name="Rectangle 7"/>
          <p:cNvSpPr/>
          <p:nvPr/>
        </p:nvSpPr>
        <p:spPr>
          <a:xfrm>
            <a:off x="76200" y="6481546"/>
            <a:ext cx="4572000" cy="184666"/>
          </a:xfrm>
          <a:prstGeom prst="rect">
            <a:avLst/>
          </a:prstGeom>
        </p:spPr>
        <p:txBody>
          <a:bodyPr>
            <a:spAutoFit/>
          </a:bodyPr>
          <a:lstStyle/>
          <a:p>
            <a:r>
              <a:rPr lang="en-US" sz="600" dirty="0"/>
              <a:t>Illustrative Mathematics (modified): https://www.illustrativemathematics.org/content-standards/8/SP/A/2/tasks/1558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Assessment Results</a:t>
            </a:r>
            <a:endParaRPr lang="en-US" dirty="0"/>
          </a:p>
        </p:txBody>
      </p:sp>
      <p:sp>
        <p:nvSpPr>
          <p:cNvPr id="3" name="Content Placeholder 2"/>
          <p:cNvSpPr>
            <a:spLocks noGrp="1"/>
          </p:cNvSpPr>
          <p:nvPr>
            <p:ph sz="quarter" idx="1"/>
          </p:nvPr>
        </p:nvSpPr>
        <p:spPr>
          <a:xfrm>
            <a:off x="612648" y="1600200"/>
            <a:ext cx="3806952" cy="1981200"/>
          </a:xfrm>
        </p:spPr>
        <p:txBody>
          <a:bodyPr/>
          <a:lstStyle/>
          <a:p>
            <a:pPr>
              <a:buFont typeface="Wingdings" panose="05000000000000000000" pitchFamily="2" charset="2"/>
              <a:buChar char="Ø"/>
            </a:pPr>
            <a:r>
              <a:rPr lang="en-US" sz="1600" dirty="0"/>
              <a:t>For key task 1, none of the students used a scatterplot or best fit line; therefore, it became our initial instructional goal to help the students see the usefulness of these tools. </a:t>
            </a:r>
          </a:p>
          <a:p>
            <a:endParaRPr lang="en-US" dirty="0"/>
          </a:p>
        </p:txBody>
      </p:sp>
      <p:pic>
        <p:nvPicPr>
          <p:cNvPr id="5" name="Picture 4"/>
          <p:cNvPicPr>
            <a:picLocks noChangeAspect="1"/>
          </p:cNvPicPr>
          <p:nvPr/>
        </p:nvPicPr>
        <p:blipFill>
          <a:blip r:embed="rId3"/>
          <a:stretch>
            <a:fillRect/>
          </a:stretch>
        </p:blipFill>
        <p:spPr>
          <a:xfrm>
            <a:off x="1295296" y="3200400"/>
            <a:ext cx="2441656" cy="2941522"/>
          </a:xfrm>
          <a:prstGeom prst="rect">
            <a:avLst/>
          </a:prstGeom>
        </p:spPr>
      </p:pic>
      <p:sp>
        <p:nvSpPr>
          <p:cNvPr id="6" name="Rectangle 5"/>
          <p:cNvSpPr/>
          <p:nvPr/>
        </p:nvSpPr>
        <p:spPr>
          <a:xfrm>
            <a:off x="5029200" y="1600200"/>
            <a:ext cx="3429000" cy="2308324"/>
          </a:xfrm>
          <a:prstGeom prst="rect">
            <a:avLst/>
          </a:prstGeom>
        </p:spPr>
        <p:txBody>
          <a:bodyPr wrap="square">
            <a:spAutoFit/>
          </a:bodyPr>
          <a:lstStyle/>
          <a:p>
            <a:pPr marL="285750" indent="-285750">
              <a:buClr>
                <a:schemeClr val="accent2"/>
              </a:buClr>
              <a:buFont typeface="Wingdings" panose="05000000000000000000" pitchFamily="2" charset="2"/>
              <a:buChar char="Ø"/>
            </a:pPr>
            <a:r>
              <a:rPr lang="en-US" sz="1600" dirty="0" smtClean="0"/>
              <a:t>For key </a:t>
            </a:r>
            <a:r>
              <a:rPr lang="en-US" sz="1600" dirty="0"/>
              <a:t>task 2, three of the four students struggled to define the bivariate relationship shown in the scatterplot. This was an important concept we decided to build upon in the first lessons</a:t>
            </a:r>
            <a:r>
              <a:rPr lang="en-US" sz="1600" dirty="0" smtClean="0"/>
              <a:t>. Though students plotted a point, they did so incorrectly by reversing the coordinates od the variables. </a:t>
            </a:r>
            <a:endParaRPr lang="en-US" sz="1600" dirty="0"/>
          </a:p>
        </p:txBody>
      </p:sp>
      <p:pic>
        <p:nvPicPr>
          <p:cNvPr id="7" name="Picture 6"/>
          <p:cNvPicPr>
            <a:picLocks noChangeAspect="1"/>
          </p:cNvPicPr>
          <p:nvPr/>
        </p:nvPicPr>
        <p:blipFill>
          <a:blip r:embed="rId4"/>
          <a:stretch>
            <a:fillRect/>
          </a:stretch>
        </p:blipFill>
        <p:spPr>
          <a:xfrm>
            <a:off x="5224462" y="4038600"/>
            <a:ext cx="3038475" cy="252412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B6A5FA-AEDC-493D-A38F-607DB1F38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for college course (paper and pencil design)</Template>
  <TotalTime>0</TotalTime>
  <Words>1586</Words>
  <Application>Microsoft Office PowerPoint</Application>
  <PresentationFormat>On-screen Show (4:3)</PresentationFormat>
  <Paragraphs>103</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Student presentation</vt:lpstr>
      <vt:lpstr>Learning to Use Appropriate Tools Strategically for Bivariate Data Analysis</vt:lpstr>
      <vt:lpstr>Introduction</vt:lpstr>
      <vt:lpstr>Introduction</vt:lpstr>
      <vt:lpstr>Theoretical Framework</vt:lpstr>
      <vt:lpstr>Learning Progressions</vt:lpstr>
      <vt:lpstr>Methodology – Procedure &amp; Participants </vt:lpstr>
      <vt:lpstr>Methodology: Data Gathering &amp; Analysis </vt:lpstr>
      <vt:lpstr>Methodology: Data Gathering &amp; Analysis Cont. </vt:lpstr>
      <vt:lpstr>Initial Assessment Results</vt:lpstr>
      <vt:lpstr>Weeks 2-3: Gathering &amp; Representing Data</vt:lpstr>
      <vt:lpstr>Weeks 4-5: Positive &amp; Negative Associations </vt:lpstr>
      <vt:lpstr>Weeks 6-8: Strategically Using Tools to Make Predictions </vt:lpstr>
      <vt:lpstr>Post Assessment Results</vt:lpstr>
      <vt:lpstr>Reflection</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2016-08-08T15:31:13Z</dcterms:created>
  <dcterms:modified xsi:type="dcterms:W3CDTF">2016-08-11T14:30:56Z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