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95" r:id="rId5"/>
    <p:sldId id="281" r:id="rId6"/>
    <p:sldId id="271" r:id="rId7"/>
    <p:sldId id="267" r:id="rId8"/>
    <p:sldId id="294" r:id="rId9"/>
    <p:sldId id="262" r:id="rId10"/>
    <p:sldId id="277" r:id="rId11"/>
    <p:sldId id="293" r:id="rId12"/>
    <p:sldId id="283" r:id="rId13"/>
    <p:sldId id="289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5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2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3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9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5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4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E2E3-2C00-4C33-9020-305FCEDB9AE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FB27-9787-4BB4-B84B-EE5F37C9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cking.wiche.edu/state-profil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es.ed.gov/programs/coe/pdf/coe_cpb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cking.wiche.edu/percent-change-in-graduat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arleton.edu/~ngrawe/HEDI/ColorAlternatives/Fig4.2C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carleton.edu/~ngrawe/HEDI/ColorAlternatives/Fig4.3C.pdf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cking.wiche.edu/state-profil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hec.state.md.us/publications/Documents/Research/AnnualReports/2018-2027EnrollmentProjections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.maryland.gov/MSDC/Documents/school_enrollment/school_2018/Final-Public-School-Enrollment-Projections-Report-2018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Demographic Decline in Student Population?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False Narrative from Strategic Plan Focus Group Briefing </a:t>
            </a:r>
          </a:p>
          <a:p>
            <a:r>
              <a:rPr lang="en-US" sz="4000" dirty="0" smtClean="0"/>
              <a:t>Tim Dunn, Dept. of Sociology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595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8" y="263728"/>
            <a:ext cx="6847366" cy="1325563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Greater Diversity in MD through 2032</a:t>
            </a:r>
            <a:r>
              <a:rPr lang="en-US" sz="3600" dirty="0" smtClean="0"/>
              <a:t>, esp. Latino growth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637" y="0"/>
            <a:ext cx="4507896" cy="317858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204" y="3256004"/>
            <a:ext cx="4898065" cy="3601996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474" y="3531588"/>
            <a:ext cx="4681988" cy="3326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00" y="2111823"/>
            <a:ext cx="2543419" cy="8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849"/>
            <a:ext cx="12192000" cy="1284914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More R&amp;E Diversity Not = Lower Higher Ed Enrollment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MD </a:t>
            </a:r>
            <a:r>
              <a:rPr lang="en-US" sz="4000" u="sng" dirty="0" smtClean="0"/>
              <a:t>Educational &amp; Income by 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Large Gaps, but </a:t>
            </a:r>
            <a:r>
              <a:rPr lang="en-US" sz="3100" u="sng" dirty="0" smtClean="0"/>
              <a:t>Black &amp; Latino levels relatively high</a:t>
            </a:r>
            <a:r>
              <a:rPr lang="en-US" sz="3100" dirty="0" smtClean="0"/>
              <a:t> = good for higher ed. enrollment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118" y="1892594"/>
            <a:ext cx="6045622" cy="4905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16047" y="6520941"/>
            <a:ext cx="2775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knocking.wiche.edu/state-profiles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5459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1" y="274638"/>
            <a:ext cx="10760148" cy="1088974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College Enrollment by Race – Small Gaps </a:t>
            </a:r>
            <a:r>
              <a:rPr lang="en-US" sz="4000" b="1" dirty="0" smtClean="0"/>
              <a:t>(</a:t>
            </a:r>
            <a:r>
              <a:rPr lang="en-US" sz="4000" dirty="0" smtClean="0"/>
              <a:t>except Asian Am.) </a:t>
            </a:r>
            <a:r>
              <a:rPr lang="en-US" sz="4000" dirty="0" smtClean="0">
                <a:sym typeface="Wingdings" panose="05000000000000000000" pitchFamily="2" charset="2"/>
              </a:rPr>
              <a:t> </a:t>
            </a:r>
            <a:r>
              <a:rPr lang="en-US" sz="4000" b="1" dirty="0" smtClean="0">
                <a:sym typeface="Wingdings" panose="05000000000000000000" pitchFamily="2" charset="2"/>
              </a:rPr>
              <a:t>R&amp;E </a:t>
            </a:r>
            <a:r>
              <a:rPr lang="en-US" sz="4000" b="1" u="sng" dirty="0" smtClean="0">
                <a:sym typeface="Wingdings" panose="05000000000000000000" pitchFamily="2" charset="2"/>
              </a:rPr>
              <a:t>diversity not mean lower College enrollments</a:t>
            </a:r>
            <a:endParaRPr lang="en-US" sz="4000" b="1" u="sng" dirty="0"/>
          </a:p>
        </p:txBody>
      </p:sp>
      <p:pic>
        <p:nvPicPr>
          <p:cNvPr id="4" name="Content Placeholder 3" descr="http://s.wsj.net/public/resources/images/BN-CM176_race_G_201404221709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36483"/>
            <a:ext cx="505046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404" y="2902688"/>
            <a:ext cx="7402505" cy="3219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39470" y="64652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nces.ed.gov/programs/coe/pdf/coe_cpb.pdf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0" y="2339074"/>
            <a:ext cx="360457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year and 4 year 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enrollment</a:t>
            </a:r>
            <a:endParaRPr lang="en-US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3144" y="2413502"/>
            <a:ext cx="25670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year 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enrollment</a:t>
            </a:r>
            <a:endParaRPr lang="en-US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96" y="440430"/>
            <a:ext cx="2737300" cy="498142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Regional Competition? Little Change HS Grads  2017-2032 = limited competition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smtClean="0"/>
              <a:t>MD &amp; VA growth (8-9%), NJ down, </a:t>
            </a:r>
            <a:br>
              <a:rPr lang="en-US" sz="3100" b="1" dirty="0" smtClean="0"/>
            </a:br>
            <a:r>
              <a:rPr lang="en-US" sz="3100" b="1" dirty="0" smtClean="0"/>
              <a:t>Rest of region unchanged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396" y="3582296"/>
            <a:ext cx="9062421" cy="31002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slide2">
            <a:extLst>
              <a:ext uri="{FF2B5EF4-FFF2-40B4-BE49-F238E27FC236}">
                <a16:creationId xmlns:a16="http://schemas.microsoft.com/office/drawing/2014/main" id="{D12D6A15-F2C4-45AB-8875-A029CDC86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81" y="32216"/>
            <a:ext cx="8501522" cy="6567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096" y="5841690"/>
            <a:ext cx="220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knocking.wiche.edu/percent-change-in-graduates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78047"/>
            <a:ext cx="10515600" cy="6130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2" y="808074"/>
            <a:ext cx="11621386" cy="5688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Fear of Demographic decline or change in Maryland is unfounded</a:t>
            </a:r>
          </a:p>
          <a:p>
            <a:pPr lvl="1"/>
            <a:endParaRPr lang="en-US" sz="1300" u="sng" dirty="0" smtClean="0"/>
          </a:p>
          <a:p>
            <a:pPr lvl="1"/>
            <a:r>
              <a:rPr lang="en-US" sz="2600" u="sng" dirty="0" smtClean="0"/>
              <a:t>MD HS grad. population growing </a:t>
            </a:r>
            <a:r>
              <a:rPr lang="en-US" dirty="0" smtClean="0"/>
              <a:t>strongly through 2024, then decline, but less than growth </a:t>
            </a:r>
          </a:p>
          <a:p>
            <a:pPr lvl="2"/>
            <a:r>
              <a:rPr lang="en-US" dirty="0" smtClean="0"/>
              <a:t>2012-17 was period of demographic decline, but SU enrollment hardly changed</a:t>
            </a:r>
          </a:p>
          <a:p>
            <a:pPr lvl="1"/>
            <a:r>
              <a:rPr lang="en-US" dirty="0" smtClean="0"/>
              <a:t>MHEC projects </a:t>
            </a:r>
            <a:r>
              <a:rPr lang="en-US" sz="2600" u="sng" dirty="0" smtClean="0"/>
              <a:t>16% increase MD college enrollment </a:t>
            </a:r>
            <a:r>
              <a:rPr lang="en-US" dirty="0" smtClean="0"/>
              <a:t>through 2027</a:t>
            </a:r>
          </a:p>
          <a:p>
            <a:pPr lvl="2"/>
            <a:r>
              <a:rPr lang="en-US" dirty="0" smtClean="0"/>
              <a:t>Even economist Nathan Grawe (pessimistic) projects modest MD growth 2018-2029 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2600" u="sng" dirty="0" smtClean="0"/>
              <a:t>Greater Racial &amp; Ethnic Diversity</a:t>
            </a:r>
            <a:r>
              <a:rPr lang="en-US" u="sng" dirty="0" smtClean="0"/>
              <a:t> </a:t>
            </a:r>
            <a:r>
              <a:rPr lang="en-US" dirty="0" smtClean="0"/>
              <a:t>for 18-22 year olds already a fact, and expect more. However, this does </a:t>
            </a:r>
            <a:r>
              <a:rPr lang="en-US" u="sng" dirty="0" smtClean="0"/>
              <a:t>not necessarily mean lower higher ed. enrollments</a:t>
            </a:r>
          </a:p>
          <a:p>
            <a:pPr lvl="2"/>
            <a:r>
              <a:rPr lang="en-US" dirty="0" smtClean="0"/>
              <a:t>Minority group enrolment gaps already narrowed </a:t>
            </a:r>
          </a:p>
          <a:p>
            <a:pPr lvl="2"/>
            <a:r>
              <a:rPr lang="en-US" dirty="0" smtClean="0"/>
              <a:t>MD median income for minority groups is much higher than national median for groups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2600" u="sng" dirty="0" smtClean="0"/>
              <a:t>Regional competition should be modest</a:t>
            </a:r>
            <a:r>
              <a:rPr lang="en-US" sz="2600" dirty="0" smtClean="0"/>
              <a:t>, </a:t>
            </a:r>
            <a:r>
              <a:rPr lang="en-US" dirty="0" smtClean="0"/>
              <a:t>as only NJ has significant decline in HS grads </a:t>
            </a:r>
          </a:p>
          <a:p>
            <a:pPr lvl="2"/>
            <a:r>
              <a:rPr lang="en-US" dirty="0" smtClean="0"/>
              <a:t>SU’s main competition is other USM schools and UMCP has grown significantly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For Next 5-10 years, SU Strategic Plan should prepare </a:t>
            </a:r>
            <a:r>
              <a:rPr lang="en-US" u="sng" smtClean="0"/>
              <a:t>for Growth</a:t>
            </a:r>
            <a:r>
              <a:rPr lang="en-US" u="sng" dirty="0" smtClean="0"/>
              <a:t>, </a:t>
            </a:r>
            <a:r>
              <a:rPr lang="en-US" u="sng" smtClean="0"/>
              <a:t>not Decline </a:t>
            </a:r>
            <a:endParaRPr lang="en-US" u="sng" dirty="0" smtClean="0"/>
          </a:p>
          <a:p>
            <a:pPr lvl="1"/>
            <a:r>
              <a:rPr lang="en-US" sz="2200" dirty="0" smtClean="0"/>
              <a:t>More student financial aid is needed to maintain access</a:t>
            </a:r>
          </a:p>
          <a:p>
            <a:pPr lvl="1"/>
            <a:r>
              <a:rPr lang="en-US" sz="2200" dirty="0" smtClean="0"/>
              <a:t>MD Community Colleges will be free for most start fall 2019 – Increase access? Increase SU recruiting?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4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44"/>
            <a:ext cx="10515600" cy="151311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Strategic Planning Focus Group Intro / Overview Briefing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u="sng" dirty="0" smtClean="0"/>
              <a:t>forecasts 15% drop by 2024 in college-age population </a:t>
            </a:r>
            <a:r>
              <a:rPr lang="en-US" sz="1800" dirty="0" smtClean="0"/>
              <a:t>(3/19/19 Focus Group </a:t>
            </a:r>
            <a:r>
              <a:rPr lang="en-US" sz="1800" dirty="0"/>
              <a:t>Affordability, Accessibility and Attracting </a:t>
            </a:r>
            <a:r>
              <a:rPr lang="en-US" sz="1800" dirty="0" smtClean="0"/>
              <a:t>Students)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u="sng" dirty="0" smtClean="0"/>
              <a:t>suggests we need to prepare for contraction, cuts, </a:t>
            </a:r>
            <a:r>
              <a:rPr lang="en-US" dirty="0" smtClean="0"/>
              <a:t>and perhaps drastic changes.  </a:t>
            </a:r>
          </a:p>
          <a:p>
            <a:r>
              <a:rPr lang="en-US" dirty="0" smtClean="0"/>
              <a:t>However, this forecast is at best highly questionable for SU and Maryland generally, and more likely flat out wrong, </a:t>
            </a:r>
          </a:p>
          <a:p>
            <a:r>
              <a:rPr lang="en-US" dirty="0" smtClean="0"/>
              <a:t>In fact, </a:t>
            </a:r>
            <a:r>
              <a:rPr lang="en-US" u="sng" dirty="0" smtClean="0"/>
              <a:t>Maryland’s college-age population will grow 10% by 2024</a:t>
            </a:r>
            <a:r>
              <a:rPr lang="en-US" dirty="0" smtClean="0"/>
              <a:t>, according to MD public school data. </a:t>
            </a:r>
          </a:p>
          <a:p>
            <a:pPr lvl="1"/>
            <a:r>
              <a:rPr lang="en-US" dirty="0" smtClean="0"/>
              <a:t>(FYI, MD is source of 86% of SU students)</a:t>
            </a:r>
          </a:p>
          <a:p>
            <a:r>
              <a:rPr lang="en-US" dirty="0" smtClean="0"/>
              <a:t>Thus, SU should be preparing for significant growth through 2025, not decline. </a:t>
            </a:r>
          </a:p>
          <a:p>
            <a:pPr lvl="1"/>
            <a:r>
              <a:rPr lang="en-US" dirty="0" smtClean="0"/>
              <a:t>There will be some decline after 2025, but we’ll still be above 2019 levels.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0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61"/>
            <a:ext cx="12014791" cy="111269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</a:t>
            </a:r>
            <a:r>
              <a:rPr lang="en-US" b="1" u="sng" dirty="0" smtClean="0"/>
              <a:t>his forecast of national decline is highly debatable for MD </a:t>
            </a:r>
            <a:r>
              <a:rPr lang="en-US" dirty="0" smtClean="0"/>
              <a:t>(Nathan Grawe data) -- </a:t>
            </a:r>
            <a:r>
              <a:rPr lang="en-US" sz="3600" dirty="0" smtClean="0"/>
              <a:t>recession era births not drop much in MD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85" y="1260441"/>
            <a:ext cx="9227287" cy="5544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0" y="1436241"/>
            <a:ext cx="1642200" cy="24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41" y="16766"/>
            <a:ext cx="10843437" cy="92141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Forecast Decline for MD through 2029, </a:t>
            </a:r>
            <a:r>
              <a:rPr lang="en-US" sz="3600" b="1" u="sng" dirty="0" smtClean="0"/>
              <a:t>using 2012 start point </a:t>
            </a:r>
            <a:r>
              <a:rPr lang="en-US" sz="3600" dirty="0" smtClean="0"/>
              <a:t>to project forward (Carleton College economist Nathan D. Grawe);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4058"/>
            <a:ext cx="5963694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841" y="64005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https://people.carleton.edu/~ngrawe/HEDI/ColorAlternatives/Fig4.2C.pdf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891" y="1928142"/>
            <a:ext cx="5849109" cy="420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310583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885121" y="64093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5"/>
              </a:rPr>
              <a:t>https://people.carleton.edu/~ngrawe/HEDI/ColorAlternatives/Fig4.3C.pdf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15841" y="1377195"/>
            <a:ext cx="4729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Forecasted growth in 18-year-olds, 2012 to 2029</a:t>
            </a:r>
            <a:endParaRPr lang="en-US" dirty="0" smtClean="0"/>
          </a:p>
          <a:p>
            <a:r>
              <a:rPr lang="en-US" dirty="0" smtClean="0"/>
              <a:t>Estimated MD drop 7.5%-15%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15156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Forecasted growth in college-going students, 2012 to 2029</a:t>
            </a:r>
            <a:endParaRPr lang="en-US" dirty="0" smtClean="0"/>
          </a:p>
          <a:p>
            <a:r>
              <a:rPr lang="en-US" dirty="0" smtClean="0"/>
              <a:t>Estimated MD drop 2.5%-7.5%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8857"/>
            <a:ext cx="12089218" cy="87187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300" dirty="0" smtClean="0"/>
              <a:t>Decline forecast uses 2012 as start, high point in MD HS grads. (dropped 7% 2012-2017) but Significant Growth forecast 2017-2032 (Bell-Shaped)</a:t>
            </a:r>
            <a:br>
              <a:rPr lang="en-US" sz="3300" dirty="0" smtClean="0"/>
            </a:br>
            <a:endParaRPr lang="en-US" sz="3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693" y="1020727"/>
            <a:ext cx="5918550" cy="5841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9854" y="6051329"/>
            <a:ext cx="310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knocking.wiche.edu/state-profiles</a:t>
            </a:r>
            <a:endParaRPr lang="en-US" sz="1200" dirty="0" smtClean="0"/>
          </a:p>
          <a:p>
            <a:r>
              <a:rPr lang="en-US" sz="1200" dirty="0"/>
              <a:t>Western Interstate Commission for Higher Education (WICHE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510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101091"/>
            <a:ext cx="11217349" cy="61307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Demographic decline? NO, a </a:t>
            </a:r>
            <a:r>
              <a:rPr lang="en-US" sz="3600" b="1" u="sng" dirty="0" smtClean="0"/>
              <a:t>Bell-Shaped </a:t>
            </a:r>
            <a:r>
              <a:rPr lang="en-US" sz="3600" b="1" dirty="0" smtClean="0"/>
              <a:t>fluctuation 2019-2032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513" y="1640873"/>
            <a:ext cx="6933348" cy="5089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14161"/>
            <a:ext cx="11855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10% increase by 2025 </a:t>
            </a:r>
            <a:r>
              <a:rPr lang="en-US" sz="2400" b="1" dirty="0" smtClean="0"/>
              <a:t>(7,000 stu’s) </a:t>
            </a:r>
            <a:r>
              <a:rPr lang="en-US" sz="2400" b="1" u="sng" dirty="0" smtClean="0"/>
              <a:t>then 5.7% drop by 2032 </a:t>
            </a:r>
            <a:r>
              <a:rPr lang="en-US" sz="2400" b="1" dirty="0" smtClean="0"/>
              <a:t>(4,800) </a:t>
            </a:r>
            <a:r>
              <a:rPr lang="en-US" sz="2400" b="1" u="sng" dirty="0" smtClean="0"/>
              <a:t>= net +3.9% above 2019</a:t>
            </a:r>
            <a:r>
              <a:rPr lang="en-US" sz="2400" b="1" dirty="0" smtClean="0"/>
              <a:t>.    </a:t>
            </a:r>
            <a:r>
              <a:rPr lang="en-US" sz="2400" b="1" u="sng" dirty="0"/>
              <a:t>S</a:t>
            </a:r>
            <a:r>
              <a:rPr lang="en-US" sz="2400" b="1" u="sng" dirty="0" smtClean="0"/>
              <a:t>hould be preparing for growth</a:t>
            </a:r>
            <a:r>
              <a:rPr lang="en-US" sz="2400" dirty="0" smtClean="0"/>
              <a:t>!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300" y="5960768"/>
            <a:ext cx="2543419" cy="8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41" y="180019"/>
            <a:ext cx="11293549" cy="915133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However, MD slight growth forecast 2018-2023 &amp; 2018-2029</a:t>
            </a:r>
            <a:br>
              <a:rPr lang="en-US" sz="4000" b="1" u="sng" dirty="0" smtClean="0"/>
            </a:br>
            <a:r>
              <a:rPr lang="en-US" sz="3100" dirty="0" smtClean="0"/>
              <a:t>[Also using Nathan Grawe data, but from 2018 starting point, not 2012. </a:t>
            </a:r>
            <a:br>
              <a:rPr lang="en-US" sz="3100" dirty="0" smtClean="0"/>
            </a:br>
            <a:r>
              <a:rPr lang="en-US" sz="3100" dirty="0" smtClean="0"/>
              <a:t>Note 2012 was a demographic high point.] 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87" y="1481253"/>
            <a:ext cx="6570922" cy="43241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0239" y="1560032"/>
            <a:ext cx="6026624" cy="3934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239" y="6191478"/>
            <a:ext cx="6096000" cy="4788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Aaron Basko, “Students, Trends, and Challenges,” March 13, 2019 Presentation to Faculty Leadership Group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" y="223284"/>
            <a:ext cx="11663917" cy="70175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MD Higher Ed Commissions (MHEC) Enrollment Projections</a:t>
            </a:r>
            <a:r>
              <a:rPr lang="en-US" sz="3600" b="1" u="sng" dirty="0"/>
              <a:t> </a:t>
            </a:r>
            <a:r>
              <a:rPr lang="en-US" sz="3600" b="1" u="sng" dirty="0" smtClean="0"/>
              <a:t>2017-2027 </a:t>
            </a:r>
            <a:r>
              <a:rPr lang="en-US" sz="3600" b="1" dirty="0" smtClean="0"/>
              <a:t>–&gt; </a:t>
            </a:r>
            <a:r>
              <a:rPr lang="en-US" sz="3600" b="1" u="sng" dirty="0" smtClean="0"/>
              <a:t>SU +9%</a:t>
            </a:r>
            <a:r>
              <a:rPr lang="en-US" sz="3600" b="1" dirty="0" smtClean="0"/>
              <a:t>,   MD Public Total +16%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681" y="1026727"/>
            <a:ext cx="10601769" cy="3160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6427" y="6497621"/>
            <a:ext cx="8176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mhec.state.md.us/publications/Documents/Research/AnnualReports/2018-2027EnrollmentProjections.pdf</a:t>
            </a:r>
            <a:endParaRPr lang="en-US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83" y="4327451"/>
            <a:ext cx="10601768" cy="20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138223"/>
            <a:ext cx="11130516" cy="5386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Much greater R&amp;E diversity</a:t>
            </a:r>
            <a:r>
              <a:rPr lang="en-US" sz="3600" b="1" dirty="0" smtClean="0"/>
              <a:t>, </a:t>
            </a:r>
            <a:r>
              <a:rPr lang="en-US" sz="3200" b="1" dirty="0" smtClean="0"/>
              <a:t>esp. Latino, Asian Am., &amp; Multi-race, 2000-2017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100" y="896244"/>
            <a:ext cx="7242669" cy="5754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8316" y="6650693"/>
            <a:ext cx="1084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15, page 16 </a:t>
            </a:r>
            <a:r>
              <a:rPr lang="en-US" sz="1200" u="sng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https://planning.maryland.gov/MSDC/Documents/school_enrollment/school_2018/Final-Public-School-Enrollment-Projections-Report-2018.pdf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644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592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Demographic Decline in Student Population? </vt:lpstr>
      <vt:lpstr>Strategic Planning Focus Group Intro / Overview Briefing  forecasts 15% drop by 2024 in college-age population (3/19/19 Focus Group Affordability, Accessibility and Attracting Students) </vt:lpstr>
      <vt:lpstr>This forecast of national decline is highly debatable for MD (Nathan Grawe data) -- recession era births not drop much in MD</vt:lpstr>
      <vt:lpstr>Forecast Decline for MD through 2029, using 2012 start point to project forward (Carleton College economist Nathan D. Grawe); </vt:lpstr>
      <vt:lpstr> Decline forecast uses 2012 as start, high point in MD HS grads. (dropped 7% 2012-2017) but Significant Growth forecast 2017-2032 (Bell-Shaped) </vt:lpstr>
      <vt:lpstr>Demographic decline? NO, a Bell-Shaped fluctuation 2019-2032</vt:lpstr>
      <vt:lpstr>However, MD slight growth forecast 2018-2023 &amp; 2018-2029 [Also using Nathan Grawe data, but from 2018 starting point, not 2012.  Note 2012 was a demographic high point.] </vt:lpstr>
      <vt:lpstr>MD Higher Ed Commissions (MHEC) Enrollment Projections 2017-2027 –&gt; SU +9%,   MD Public Total +16%</vt:lpstr>
      <vt:lpstr>Much greater R&amp;E diversity, esp. Latino, Asian Am., &amp; Multi-race, 2000-2017</vt:lpstr>
      <vt:lpstr>Greater Diversity in MD through 2032, esp. Latino growth</vt:lpstr>
      <vt:lpstr>More R&amp;E Diversity Not = Lower Higher Ed Enrollment MD Educational &amp; Income by Race Large Gaps, but Black &amp; Latino levels relatively high = good for higher ed. enrollment</vt:lpstr>
      <vt:lpstr>College Enrollment by Race – Small Gaps (except Asian Am.)  R&amp;E diversity not mean lower College enrollments</vt:lpstr>
      <vt:lpstr> Regional Competition? Little Change HS Grads  2017-2032 = limited competition   MD &amp; VA growth (8-9%), NJ down,  Rest of region unchanged </vt:lpstr>
      <vt:lpstr>Conclusion</vt:lpstr>
    </vt:vector>
  </TitlesOfParts>
  <Company>Salisbury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Decline in Student Population?</dc:title>
  <dc:creator>Timothy Dunn</dc:creator>
  <cp:lastModifiedBy>Chrys Egan</cp:lastModifiedBy>
  <cp:revision>40</cp:revision>
  <dcterms:created xsi:type="dcterms:W3CDTF">2019-03-24T18:46:17Z</dcterms:created>
  <dcterms:modified xsi:type="dcterms:W3CDTF">2019-04-23T21:13:59Z</dcterms:modified>
</cp:coreProperties>
</file>