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0" r:id="rId2"/>
    <p:sldId id="544" r:id="rId3"/>
    <p:sldId id="545" r:id="rId4"/>
    <p:sldId id="546" r:id="rId5"/>
    <p:sldId id="522" r:id="rId6"/>
    <p:sldId id="538" r:id="rId7"/>
    <p:sldId id="539" r:id="rId8"/>
    <p:sldId id="542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114"/>
    <a:srgbClr val="E78E23"/>
    <a:srgbClr val="F6BD43"/>
    <a:srgbClr val="EEA521"/>
    <a:srgbClr val="6699FF"/>
    <a:srgbClr val="CC0922"/>
    <a:srgbClr val="FAD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78445" autoAdjust="0"/>
  </p:normalViewPr>
  <p:slideViewPr>
    <p:cSldViewPr snapToObjects="1">
      <p:cViewPr varScale="1">
        <p:scale>
          <a:sx n="88" d="100"/>
          <a:sy n="88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55EAB6-E71D-4B85-9041-C11BBDF74094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4C56B2-C248-4619-B231-AAD74FD97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032027-F62A-4BA0-87FB-4817F2EA7E31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05978A-A55E-40EB-A0A6-760424426D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35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1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5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3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1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9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5175-F5FE-4138-B947-1F38E0AE80F0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4B09-7CDE-4CE7-ADF9-AD9375F0C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005A-D221-4143-8732-06C31C33AC08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EF3D-F2CA-464D-BAB0-C2B5887C3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D4C4-CCFC-4270-A225-68F3833FDE6F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43D5-71C7-4992-A912-E22BDD54A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BCE4-315E-4182-86D2-1C0F707249EE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D6F6-8DDE-4D1A-834C-CF9FFEE6B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2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2">
              <a:alphaModFix amt="3000"/>
            </a:blip>
            <a:stretch>
              <a:fillRect/>
            </a:stretch>
          </a:blipFill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FC5B-850C-4AD3-AB34-1CE25F253A83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53B1-EAAC-4896-A191-56C14BC25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B9EF-7B32-4319-B1FA-D7DB6801E42F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1C1D-7D03-4E95-9242-5FE1D4E03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3B57-5F26-49FD-9C97-426439D6AD82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C6B2-BBAA-400F-954C-23866AAD9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89BA-FE4C-4FF4-AF9D-6596E7F72746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BC1D-7EF8-480D-842E-97994E30D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C29B-D93F-4E76-9824-26A601DC6CA5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09D8-6545-47F7-912A-3C0B2A05B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0128C-576B-413B-A48B-79D90092324F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7106-7687-4814-AB41-DF006D43E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9E18-1252-4CF4-AF20-EB46DED3906C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26BB-C865-4BD8-8617-596FBBD97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E416F5-3A48-4FB7-A9C3-6D0AB45CADBE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F792A6-FFE1-4C20-B30A-30C99FD4E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13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13">
              <a:alphaModFix amt="3000"/>
            </a:blip>
            <a:stretch>
              <a:fillRect/>
            </a:stretch>
          </a:blip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22424"/>
            <a:ext cx="8001000" cy="3768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u="sng" dirty="0" smtClean="0">
                <a:solidFill>
                  <a:schemeClr val="bg1"/>
                </a:solidFill>
              </a:rPr>
              <a:t>Strategic Planning and Budgeting </a:t>
            </a:r>
            <a:r>
              <a:rPr lang="en-US" sz="4800" u="sng" dirty="0" smtClean="0">
                <a:solidFill>
                  <a:schemeClr val="bg1"/>
                </a:solidFill>
              </a:rPr>
              <a:t>Committee Update</a:t>
            </a:r>
            <a:endParaRPr lang="en-US" sz="4800" u="sng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4800" u="sng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Faculty Senate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April 23, </a:t>
            </a:r>
            <a:r>
              <a:rPr lang="en-US" dirty="0" smtClean="0">
                <a:solidFill>
                  <a:schemeClr val="bg1"/>
                </a:solidFill>
              </a:rPr>
              <a:t>2019 Meeting</a:t>
            </a: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9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601114"/>
                </a:solidFill>
              </a:rPr>
              <a:t>Timeline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srgbClr val="800000"/>
                </a:solidFill>
              </a:rPr>
              <a:t>Spring 2017-Spring 2018</a:t>
            </a:r>
            <a:endParaRPr lang="en-US" sz="24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Update </a:t>
            </a:r>
            <a:r>
              <a:rPr lang="en-US" sz="2000" dirty="0" smtClean="0"/>
              <a:t>and </a:t>
            </a:r>
            <a:r>
              <a:rPr lang="en-US" sz="2000" dirty="0"/>
              <a:t>Highlights from the 2014-18 Strategic Plan (Handout)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SCUP Planning Institute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Developing Metrics/KPIs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Reviewing Higher Ed Trends</a:t>
            </a:r>
          </a:p>
          <a:p>
            <a:pPr>
              <a:spcBef>
                <a:spcPts val="0"/>
              </a:spcBef>
            </a:pPr>
            <a:endParaRPr lang="en-US" sz="1100" b="1" u="sng" dirty="0">
              <a:solidFill>
                <a:srgbClr val="EEA5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srgbClr val="800000"/>
                </a:solidFill>
              </a:rPr>
              <a:t>Fall 2018 SWOT analyses completed</a:t>
            </a:r>
            <a:endParaRPr lang="en-US" sz="24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Faculty Senate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Graduate Student Council (GSC)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Staff Senate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Strategic Planning and Budgeting Committee (SPBC)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Student Government Association (SGA)</a:t>
            </a:r>
          </a:p>
          <a:p>
            <a:pPr>
              <a:spcBef>
                <a:spcPts val="0"/>
              </a:spcBef>
            </a:pPr>
            <a:endParaRPr lang="en-US" sz="1100" b="1" u="sng" dirty="0">
              <a:solidFill>
                <a:srgbClr val="EEA5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srgbClr val="800000"/>
                </a:solidFill>
              </a:rPr>
              <a:t>January  2019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SWOT results summarized and refined for SPBC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Campus-wide focus groups planned using SWOT results</a:t>
            </a:r>
          </a:p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75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800000"/>
                </a:solidFill>
              </a:rPr>
              <a:t>Timeline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u="sng" dirty="0">
                <a:solidFill>
                  <a:srgbClr val="800000"/>
                </a:solidFill>
              </a:rPr>
              <a:t>February-March 2019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Conduct campus-wide Focus Groups to develop ideas for strategies related to SWOT results to include in next Strategic </a:t>
            </a:r>
            <a:r>
              <a:rPr lang="en-US" sz="1800" dirty="0" smtClean="0"/>
              <a:t>Plan</a:t>
            </a:r>
            <a:endParaRPr lang="en-US" sz="2200" u="sng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1" u="sng" dirty="0" smtClean="0">
                <a:solidFill>
                  <a:srgbClr val="800000"/>
                </a:solidFill>
              </a:rPr>
              <a:t>May 2019</a:t>
            </a:r>
            <a:endParaRPr lang="en-US" sz="2200" b="1" u="sng" dirty="0">
              <a:solidFill>
                <a:srgbClr val="80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Summarize and share Focus Group results </a:t>
            </a:r>
          </a:p>
          <a:p>
            <a:pPr>
              <a:spcBef>
                <a:spcPts val="0"/>
              </a:spcBef>
            </a:pPr>
            <a:endParaRPr lang="en-US" sz="10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b="1" u="sng" dirty="0">
                <a:solidFill>
                  <a:srgbClr val="800000"/>
                </a:solidFill>
              </a:rPr>
              <a:t>May-June-July 2019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Write a draft of the Strategic Plan</a:t>
            </a:r>
          </a:p>
          <a:p>
            <a:pPr>
              <a:spcBef>
                <a:spcPts val="0"/>
              </a:spcBef>
            </a:pPr>
            <a:endParaRPr lang="en-US" sz="10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b="1" u="sng" dirty="0">
                <a:solidFill>
                  <a:srgbClr val="800000"/>
                </a:solidFill>
              </a:rPr>
              <a:t>Fall 2019</a:t>
            </a:r>
          </a:p>
          <a:p>
            <a:pPr marL="741363" lvl="1" indent="-2841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Share Draft Strategic Plan with campus for feedback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Finalize Strategic Plan</a:t>
            </a:r>
          </a:p>
          <a:p>
            <a:pPr marL="0" lvl="1">
              <a:spcBef>
                <a:spcPts val="0"/>
              </a:spcBef>
            </a:pPr>
            <a:endParaRPr lang="en-US" sz="1000" b="1" u="sng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2200" b="1" u="sng" dirty="0">
                <a:solidFill>
                  <a:srgbClr val="800000"/>
                </a:solidFill>
              </a:rPr>
              <a:t>January 2020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Implement Strategic Plan </a:t>
            </a:r>
          </a:p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53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601114"/>
                </a:solidFill>
              </a:rPr>
              <a:t>SWOT Results 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Summarized and categorized the strengths, weaknesses, opportunities and threats identified by the campus governance groups in fall 2018.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/>
              <a:t>Created seven focus group topic areas: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Affordability, Accessibility and Attracting Students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Diversity, Equity and Inclusion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Sustainability &amp; Environmental Stewardship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External Partnerships and Community Engagement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Academic Programs and Student Success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Funding Model and Business Practices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Campus Environment and Spaces</a:t>
            </a:r>
          </a:p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37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601114"/>
                </a:solidFill>
              </a:rPr>
              <a:t>Registrations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ea typeface="Baskerville MT"/>
                <a:cs typeface="Baskerville MT"/>
              </a:rPr>
              <a:t>493 total </a:t>
            </a:r>
            <a:r>
              <a:rPr lang="en-US" sz="2400" b="1" dirty="0" smtClean="0">
                <a:ea typeface="Baskerville MT"/>
                <a:cs typeface="Baskerville MT"/>
              </a:rPr>
              <a:t>registrations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Baskerville MT"/>
                <a:cs typeface="Baskerville MT"/>
              </a:rPr>
              <a:t>Subject matter experts and campus constituents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Baskerville MT"/>
                <a:cs typeface="Baskerville MT"/>
              </a:rPr>
              <a:t>Includes </a:t>
            </a:r>
            <a:r>
              <a:rPr lang="en-US" sz="2000" dirty="0">
                <a:ea typeface="Baskerville MT"/>
                <a:cs typeface="Baskerville MT"/>
              </a:rPr>
              <a:t>duplicates as some signed up for multiple </a:t>
            </a:r>
            <a:r>
              <a:rPr lang="en-US" sz="2000" dirty="0" smtClean="0">
                <a:ea typeface="Baskerville MT"/>
                <a:cs typeface="Baskerville MT"/>
              </a:rPr>
              <a:t>sessions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b="1" dirty="0" smtClean="0">
                <a:ea typeface="Baskerville MT"/>
                <a:cs typeface="Baskerville MT"/>
              </a:rPr>
              <a:t>273 </a:t>
            </a:r>
            <a:r>
              <a:rPr lang="en-US" sz="2000" b="1" dirty="0">
                <a:ea typeface="Baskerville MT"/>
                <a:cs typeface="Baskerville MT"/>
              </a:rPr>
              <a:t>different campus constituents registered for at least 1 session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b="1" dirty="0">
                <a:ea typeface="Baskerville MT"/>
                <a:cs typeface="Baskerville MT"/>
              </a:rPr>
              <a:t>115 signed up for more than 1 session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1000" b="1" dirty="0" smtClean="0">
              <a:ea typeface="Baskerville MT"/>
              <a:cs typeface="Baskerville M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a typeface="Baskerville MT"/>
                <a:cs typeface="Baskerville MT"/>
              </a:rPr>
              <a:t>Unduplicated </a:t>
            </a:r>
            <a:r>
              <a:rPr lang="en-US" sz="2400" b="1" dirty="0" smtClean="0">
                <a:ea typeface="Baskerville MT"/>
                <a:cs typeface="Baskerville MT"/>
              </a:rPr>
              <a:t>registrations (246)</a:t>
            </a:r>
            <a:endParaRPr lang="en-US" sz="2400" b="1" dirty="0" smtClean="0">
              <a:ea typeface="Baskerville MT"/>
              <a:cs typeface="Baskerville MT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Baskerville MT"/>
                <a:cs typeface="Baskerville MT"/>
              </a:rPr>
              <a:t>94  </a:t>
            </a:r>
            <a:r>
              <a:rPr lang="en-US" sz="2000" dirty="0">
                <a:ea typeface="Baskerville MT"/>
                <a:cs typeface="Baskerville MT"/>
              </a:rPr>
              <a:t>Faculty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Baskerville MT"/>
                <a:cs typeface="Baskerville MT"/>
              </a:rPr>
              <a:t>126 Staff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Baskerville MT"/>
                <a:cs typeface="Baskerville MT"/>
              </a:rPr>
              <a:t>26 </a:t>
            </a:r>
            <a:r>
              <a:rPr lang="en-US" sz="2000" dirty="0" smtClean="0">
                <a:ea typeface="Baskerville MT"/>
                <a:cs typeface="Baskerville MT"/>
              </a:rPr>
              <a:t>Students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2400" b="1" dirty="0">
              <a:ea typeface="Baskerville MT"/>
              <a:cs typeface="Baskerville M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a typeface="Baskerville MT"/>
                <a:cs typeface="Baskerville MT"/>
              </a:rPr>
              <a:t>399 attendees (includes duplicates) across 21 sessions</a:t>
            </a:r>
          </a:p>
          <a:p>
            <a:pPr lvl="2">
              <a:lnSpc>
                <a:spcPct val="90000"/>
              </a:lnSpc>
              <a:defRPr/>
            </a:pPr>
            <a:endParaRPr lang="en-US" b="1" dirty="0">
              <a:ea typeface="Baskerville MT"/>
              <a:cs typeface="Baskerville M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61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273050"/>
            <a:ext cx="6553200" cy="641350"/>
          </a:xfrm>
        </p:spPr>
        <p:txBody>
          <a:bodyPr/>
          <a:lstStyle/>
          <a:p>
            <a:r>
              <a:rPr lang="en-US" sz="3600" dirty="0" smtClean="0">
                <a:solidFill>
                  <a:srgbClr val="601114"/>
                </a:solidFill>
              </a:rPr>
              <a:t>Signed up for 4 or more Sessions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142999"/>
            <a:ext cx="6850224" cy="584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601114"/>
                </a:solidFill>
              </a:rPr>
              <a:t>Shared Governance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Baskerville MT"/>
              <a:cs typeface="Baskerville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081792"/>
            <a:ext cx="7239000" cy="581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78E23"/>
            </a:gs>
            <a:gs pos="0">
              <a:srgbClr val="FAD77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64135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rgbClr val="601114"/>
                </a:solidFill>
              </a:rPr>
              <a:t>Next Steps</a:t>
            </a:r>
            <a:endParaRPr lang="en-US" sz="3600" dirty="0">
              <a:solidFill>
                <a:srgbClr val="601114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992188"/>
            <a:ext cx="8229600" cy="5408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ea typeface="Baskerville MT"/>
                <a:cs typeface="Baskerville MT"/>
              </a:rPr>
              <a:t>Summer </a:t>
            </a:r>
            <a:r>
              <a:rPr lang="en-US" sz="3600" dirty="0" smtClean="0">
                <a:ea typeface="Baskerville MT"/>
                <a:cs typeface="Baskerville MT"/>
              </a:rPr>
              <a:t>writing/review </a:t>
            </a:r>
            <a:r>
              <a:rPr lang="en-US" sz="3600" dirty="0">
                <a:ea typeface="Baskerville MT"/>
                <a:cs typeface="Baskerville MT"/>
              </a:rPr>
              <a:t>team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ea typeface="Baskerville MT"/>
                <a:cs typeface="Baskerville MT"/>
              </a:rPr>
              <a:t>Involvement of governance groups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ea typeface="Baskerville MT"/>
                <a:cs typeface="Baskerville MT"/>
              </a:rPr>
              <a:t>Implement annual focus group updates</a:t>
            </a:r>
          </a:p>
          <a:p>
            <a:endParaRPr lang="en-US" sz="1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5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575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0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__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SU__Template</Template>
  <TotalTime>37770</TotalTime>
  <Words>305</Words>
  <Application>Microsoft Office PowerPoint</Application>
  <PresentationFormat>On-screen Show (4:3)</PresentationFormat>
  <Paragraphs>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MT</vt:lpstr>
      <vt:lpstr>Calibri</vt:lpstr>
      <vt:lpstr>Calisto MT</vt:lpstr>
      <vt:lpstr>SU__Template</vt:lpstr>
      <vt:lpstr>PowerPoint Presentation</vt:lpstr>
      <vt:lpstr>Timeline</vt:lpstr>
      <vt:lpstr>Timeline</vt:lpstr>
      <vt:lpstr>SWOT Results </vt:lpstr>
      <vt:lpstr>Registrations</vt:lpstr>
      <vt:lpstr>Signed up for 4 or more Sessions</vt:lpstr>
      <vt:lpstr>Shared Governance</vt:lpstr>
      <vt:lpstr>Next Steps</vt:lpstr>
    </vt:vector>
  </TitlesOfParts>
  <Company>Salisbury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kosiegert</dc:creator>
  <cp:lastModifiedBy>Kara Owens</cp:lastModifiedBy>
  <cp:revision>523</cp:revision>
  <cp:lastPrinted>2019-02-19T20:00:12Z</cp:lastPrinted>
  <dcterms:created xsi:type="dcterms:W3CDTF">2012-01-17T19:13:32Z</dcterms:created>
  <dcterms:modified xsi:type="dcterms:W3CDTF">2019-04-23T19:05:57Z</dcterms:modified>
</cp:coreProperties>
</file>