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64" r:id="rId4"/>
    <p:sldId id="269" r:id="rId5"/>
    <p:sldId id="270" r:id="rId6"/>
    <p:sldId id="271" r:id="rId7"/>
    <p:sldId id="257" r:id="rId8"/>
    <p:sldId id="258" r:id="rId9"/>
    <p:sldId id="259" r:id="rId10"/>
    <p:sldId id="260" r:id="rId11"/>
    <p:sldId id="261" r:id="rId12"/>
    <p:sldId id="272" r:id="rId13"/>
    <p:sldId id="262" r:id="rId14"/>
    <p:sldId id="275" r:id="rId15"/>
    <p:sldId id="276" r:id="rId16"/>
    <p:sldId id="277" r:id="rId17"/>
    <p:sldId id="266" r:id="rId18"/>
    <p:sldId id="267" r:id="rId19"/>
    <p:sldId id="273" r:id="rId20"/>
    <p:sldId id="268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/>
    <p:restoredTop sz="96327"/>
  </p:normalViewPr>
  <p:slideViewPr>
    <p:cSldViewPr snapToGrid="0" snapToObjects="1">
      <p:cViewPr varScale="1">
        <p:scale>
          <a:sx n="84" d="100"/>
          <a:sy n="84" d="100"/>
        </p:scale>
        <p:origin x="1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533774"/>
            <a:ext cx="7321507" cy="14927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chemeClr val="bg1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D1C48-39D3-4FB9-9FBE-EE04AB7B4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9348"/>
          <a:stretch/>
        </p:blipFill>
        <p:spPr>
          <a:xfrm flipH="1">
            <a:off x="-1" y="5842748"/>
            <a:ext cx="12191999" cy="1015252"/>
          </a:xfrm>
          <a:prstGeom prst="rect">
            <a:avLst/>
          </a:prstGeom>
        </p:spPr>
      </p:pic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DA65D7CB-A70E-4040-8095-D1C9CA9A4946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EEA420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F84BA-02FB-CC42-B944-B2510937EF01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28245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10C994-DC45-F048-A125-75ECAD55B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9348"/>
          <a:stretch/>
        </p:blipFill>
        <p:spPr>
          <a:xfrm flipH="1">
            <a:off x="-1" y="5842748"/>
            <a:ext cx="12191999" cy="101525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27ADCA-324F-8C44-84D5-5CD1D6AD5AAD}"/>
              </a:ext>
            </a:extLst>
          </p:cNvPr>
          <p:cNvSpPr txBox="1">
            <a:spLocks/>
          </p:cNvSpPr>
          <p:nvPr userDrawn="1"/>
        </p:nvSpPr>
        <p:spPr>
          <a:xfrm>
            <a:off x="6609074" y="6390130"/>
            <a:ext cx="38638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spc="300" dirty="0">
                <a:solidFill>
                  <a:srgbClr val="EEA420"/>
                </a:solidFill>
                <a:latin typeface="Libre Franklin" pitchFamily="2" charset="77"/>
                <a:cs typeface="Arial Narrow" panose="020B0604020202020204" pitchFamily="34" charset="0"/>
              </a:rPr>
              <a:t>SALISBURY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210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5EAC91-33DA-4542-A6DE-A5193F591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6168"/>
          <a:stretch/>
        </p:blipFill>
        <p:spPr>
          <a:xfrm flipH="1">
            <a:off x="0" y="4586637"/>
            <a:ext cx="12191999" cy="2271363"/>
          </a:xfrm>
          <a:prstGeom prst="rect">
            <a:avLst/>
          </a:prstGeom>
        </p:spPr>
      </p:pic>
      <p:pic>
        <p:nvPicPr>
          <p:cNvPr id="11" name="Picture 5" descr="SU logo 2001-All White .png">
            <a:extLst>
              <a:ext uri="{FF2B5EF4-FFF2-40B4-BE49-F238E27FC236}">
                <a16:creationId xmlns:a16="http://schemas.microsoft.com/office/drawing/2014/main" id="{F96F2E5E-D760-9D4B-B3AA-B246D96AE3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1" y="5461686"/>
            <a:ext cx="2581136" cy="8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6288" y="5539512"/>
            <a:ext cx="7321507" cy="813619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chemeClr val="bg1"/>
                </a:solidFill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B7AD0-554B-3E4C-A7C4-0C3AF08C9315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43893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56" y="431777"/>
            <a:ext cx="11215687" cy="885952"/>
          </a:xfrm>
          <a:effectLst/>
        </p:spPr>
        <p:txBody>
          <a:bodyPr anchor="t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6" y="1486171"/>
            <a:ext cx="11215687" cy="28451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23E73-75B2-D04D-BE10-449796603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168"/>
          <a:stretch/>
        </p:blipFill>
        <p:spPr>
          <a:xfrm flipH="1">
            <a:off x="0" y="4586637"/>
            <a:ext cx="12191999" cy="2271363"/>
          </a:xfrm>
          <a:prstGeom prst="rect">
            <a:avLst/>
          </a:prstGeom>
        </p:spPr>
      </p:pic>
      <p:pic>
        <p:nvPicPr>
          <p:cNvPr id="7" name="Picture 5" descr="SU logo 2001-All White .png">
            <a:extLst>
              <a:ext uri="{FF2B5EF4-FFF2-40B4-BE49-F238E27FC236}">
                <a16:creationId xmlns:a16="http://schemas.microsoft.com/office/drawing/2014/main" id="{C7407AE9-8A5F-114E-B3BB-5865A7DF68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1" y="5461686"/>
            <a:ext cx="2581136" cy="8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131D0C-AA6E-D747-AA66-0C3094BAE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34" r="4983" b="56336"/>
          <a:stretch/>
        </p:blipFill>
        <p:spPr>
          <a:xfrm rot="16200000" flipH="1">
            <a:off x="6882082" y="1556150"/>
            <a:ext cx="6866066" cy="3753770"/>
          </a:xfrm>
          <a:prstGeom prst="rect">
            <a:avLst/>
          </a:prstGeom>
        </p:spPr>
      </p:pic>
      <p:pic>
        <p:nvPicPr>
          <p:cNvPr id="7" name="Picture 5" descr="SU logo 2001-All White .png">
            <a:extLst>
              <a:ext uri="{FF2B5EF4-FFF2-40B4-BE49-F238E27FC236}">
                <a16:creationId xmlns:a16="http://schemas.microsoft.com/office/drawing/2014/main" id="{6FC6D60F-B515-CA4E-9093-F12A056E88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08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212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5BD3F-45A4-F744-9B99-8EB849BB8ABF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9137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131D0C-AA6E-D747-AA66-0C3094BAE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34" r="4983" b="56336"/>
          <a:stretch/>
        </p:blipFill>
        <p:spPr>
          <a:xfrm rot="16200000" flipH="1">
            <a:off x="6882082" y="1556150"/>
            <a:ext cx="6866066" cy="3753770"/>
          </a:xfrm>
          <a:prstGeom prst="rect">
            <a:avLst/>
          </a:prstGeom>
        </p:spPr>
      </p:pic>
      <p:pic>
        <p:nvPicPr>
          <p:cNvPr id="7" name="Picture 5" descr="SU logo 2001-All White .png">
            <a:extLst>
              <a:ext uri="{FF2B5EF4-FFF2-40B4-BE49-F238E27FC236}">
                <a16:creationId xmlns:a16="http://schemas.microsoft.com/office/drawing/2014/main" id="{6FC6D60F-B515-CA4E-9093-F12A056E8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08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212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57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157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2161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AE1FD8-2A31-304B-9847-EA1E0083C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34" r="4983" b="56336"/>
          <a:stretch/>
        </p:blipFill>
        <p:spPr>
          <a:xfrm rot="5400000" flipH="1">
            <a:off x="-1543077" y="1556150"/>
            <a:ext cx="6866066" cy="3753770"/>
          </a:xfrm>
          <a:prstGeom prst="rect">
            <a:avLst/>
          </a:prstGeom>
        </p:spPr>
      </p:pic>
      <p:pic>
        <p:nvPicPr>
          <p:cNvPr id="11" name="Picture 5" descr="SU logo 2001-All White .png">
            <a:extLst>
              <a:ext uri="{FF2B5EF4-FFF2-40B4-BE49-F238E27FC236}">
                <a16:creationId xmlns:a16="http://schemas.microsoft.com/office/drawing/2014/main" id="{95341AD2-BD0D-C548-9CC5-08FE53380E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3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59" y="406399"/>
            <a:ext cx="2677317" cy="3022601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2070E-3311-6B4F-9E03-A6573F4BB19F}"/>
              </a:ext>
            </a:extLst>
          </p:cNvPr>
          <p:cNvSpPr txBox="1"/>
          <p:nvPr userDrawn="1"/>
        </p:nvSpPr>
        <p:spPr>
          <a:xfrm>
            <a:off x="3124198" y="711797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 change photo: format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03992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324ADE-CC8A-1744-982B-B410C4B5C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34" r="4983" b="56336"/>
          <a:stretch/>
        </p:blipFill>
        <p:spPr>
          <a:xfrm rot="5400000" flipH="1">
            <a:off x="-1543077" y="1556150"/>
            <a:ext cx="6866066" cy="3753770"/>
          </a:xfrm>
          <a:prstGeom prst="rect">
            <a:avLst/>
          </a:prstGeom>
        </p:spPr>
      </p:pic>
      <p:pic>
        <p:nvPicPr>
          <p:cNvPr id="9" name="Picture 5" descr="SU logo 2001-All White .png">
            <a:extLst>
              <a:ext uri="{FF2B5EF4-FFF2-40B4-BE49-F238E27FC236}">
                <a16:creationId xmlns:a16="http://schemas.microsoft.com/office/drawing/2014/main" id="{C2A59C24-F40B-8E4A-A911-6533EFECE2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3" y="5778184"/>
            <a:ext cx="2136354" cy="6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E66DE-A6F7-4848-BEF4-76EE3BDC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06400"/>
            <a:ext cx="2601358" cy="3225823"/>
          </a:xfrm>
          <a:effectLst/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EA4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A0666-EA36-A24E-8CEB-3FB7295C4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8156" y="1486171"/>
            <a:ext cx="7555328" cy="4253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88B9C-51D1-1547-8D78-DB5B06D6B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8156" y="415946"/>
            <a:ext cx="7551557" cy="8670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 dirty="0" smtClean="0">
                <a:solidFill>
                  <a:srgbClr val="751A19"/>
                </a:solidFill>
                <a:effectLst/>
                <a:latin typeface="Libre Franklin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54460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BAC87-A8A9-3842-B1D7-64BA32F3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D984-7ED0-D243-B892-9D5B8C303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92DFC-425C-694E-811F-94AC51373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EA612B97-19D0-8E48-92B4-99590197A70E}" type="datetimeFigureOut">
              <a:rPr lang="en-US" smtClean="0"/>
              <a:pPr/>
              <a:t>11/30/21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0FC46-A754-0F46-8709-F315218F9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4718-427B-714D-9D12-40BD03F7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re Franklin" pitchFamily="2" charset="77"/>
              </a:defRPr>
            </a:lvl1pPr>
          </a:lstStyle>
          <a:p>
            <a:fld id="{B6C22C4E-AF37-CF4D-8A32-8E888D74B6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7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8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bre Frankli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re Frankli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alisbury.edu/foodforthefloc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salisbury.edu/pac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mawebber@Salisbury.ed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1194-E7C7-714E-8C7E-84DD8ECCAF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December Snack-and-Chat: </a:t>
            </a:r>
            <a:br>
              <a:rPr lang="en-US" dirty="0"/>
            </a:br>
            <a:r>
              <a:rPr lang="en-US" dirty="0"/>
              <a:t>Civic Reflection</a:t>
            </a:r>
          </a:p>
        </p:txBody>
      </p:sp>
    </p:spTree>
    <p:extLst>
      <p:ext uri="{BB962C8B-B14F-4D97-AF65-F5344CB8AC3E}">
        <p14:creationId xmlns:p14="http://schemas.microsoft.com/office/powerpoint/2010/main" val="210576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C8BD-764A-234C-9105-70012231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15946"/>
            <a:ext cx="2601358" cy="506924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“The good we secure for ourselves is precarious and uncertain until it is secured for all of us and incorporated into our common life.”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–Jane Adams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72FF7-EA5C-B547-92D2-3D8593CE0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you agree with Addams that this good will remain “precarious and uncertain” until it is secured for all people? Why or why not?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1DDBD-03A7-9741-B8CD-D42F3D15B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</p:spTree>
    <p:extLst>
      <p:ext uri="{BB962C8B-B14F-4D97-AF65-F5344CB8AC3E}">
        <p14:creationId xmlns:p14="http://schemas.microsoft.com/office/powerpoint/2010/main" val="129513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C8BD-764A-234C-9105-70012231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15946"/>
            <a:ext cx="2601358" cy="506924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“The good we secure for ourselves is precarious and uncertain until it is secured for all of us and incorporated into our common life.”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–Jane Adams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72FF7-EA5C-B547-92D2-3D8593CE0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the “good” that matters most for our common life?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1DDBD-03A7-9741-B8CD-D42F3D15B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</p:spTree>
    <p:extLst>
      <p:ext uri="{BB962C8B-B14F-4D97-AF65-F5344CB8AC3E}">
        <p14:creationId xmlns:p14="http://schemas.microsoft.com/office/powerpoint/2010/main" val="264720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C8BD-764A-234C-9105-70012231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15946"/>
            <a:ext cx="2601358" cy="506924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Civic Reflections and Staff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72FF7-EA5C-B547-92D2-3D8593CE0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did you like about today’s reflection?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did you find most interesting?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 you see ways of using civic reflection in your professional work on-campus?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1DDBD-03A7-9741-B8CD-D42F3D15B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53571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4E99-3BE4-9941-9C83-111CB8EF0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Volunteerism</a:t>
            </a:r>
          </a:p>
        </p:txBody>
      </p:sp>
    </p:spTree>
    <p:extLst>
      <p:ext uri="{BB962C8B-B14F-4D97-AF65-F5344CB8AC3E}">
        <p14:creationId xmlns:p14="http://schemas.microsoft.com/office/powerpoint/2010/main" val="249019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2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14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91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54A5-152E-A64B-B14F-52B49E644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Volunteer?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037D6-3D3F-5947-BE20-5EA4C39027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Goes beyond just </a:t>
            </a:r>
            <a:r>
              <a:rPr lang="en-US" i="1" dirty="0"/>
              <a:t>volunteering</a:t>
            </a:r>
          </a:p>
          <a:p>
            <a:r>
              <a:rPr lang="en-US" dirty="0"/>
              <a:t>Binds communities</a:t>
            </a:r>
          </a:p>
          <a:p>
            <a:r>
              <a:rPr lang="en-US" dirty="0"/>
              <a:t>Breaks the mold. Younger generations less likely to volunteer unless required to do so. By being engaged, you can show others what a community looks like.</a:t>
            </a:r>
          </a:p>
          <a:p>
            <a:r>
              <a:rPr lang="en-US" dirty="0"/>
              <a:t>Establishes SU as a place that gives back</a:t>
            </a:r>
          </a:p>
        </p:txBody>
      </p:sp>
    </p:spTree>
    <p:extLst>
      <p:ext uri="{BB962C8B-B14F-4D97-AF65-F5344CB8AC3E}">
        <p14:creationId xmlns:p14="http://schemas.microsoft.com/office/powerpoint/2010/main" val="22391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0CCD-E284-8C45-AABF-A4E081DEF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to Volunteer?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8C971-ABF1-9E46-ACA2-07D7692F7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Animal Shelters</a:t>
            </a:r>
          </a:p>
          <a:p>
            <a:pPr lvl="1"/>
            <a:r>
              <a:rPr lang="en-US" dirty="0"/>
              <a:t>Can even just be to walk the animals</a:t>
            </a:r>
          </a:p>
          <a:p>
            <a:r>
              <a:rPr lang="en-US" dirty="0"/>
              <a:t>Libraries</a:t>
            </a:r>
          </a:p>
          <a:p>
            <a:r>
              <a:rPr lang="en-US" dirty="0"/>
              <a:t>Hospitals</a:t>
            </a:r>
          </a:p>
          <a:p>
            <a:r>
              <a:rPr lang="en-US" dirty="0"/>
              <a:t>Food Pantry</a:t>
            </a:r>
          </a:p>
          <a:p>
            <a:r>
              <a:rPr lang="en-US" dirty="0"/>
              <a:t>Homeless Shelters</a:t>
            </a:r>
          </a:p>
        </p:txBody>
      </p:sp>
      <p:pic>
        <p:nvPicPr>
          <p:cNvPr id="3074" name="Picture 2" descr="Volunteer at Baywater Animal Rescue - Baywater Animal Rescue">
            <a:extLst>
              <a:ext uri="{FF2B5EF4-FFF2-40B4-BE49-F238E27FC236}">
                <a16:creationId xmlns:a16="http://schemas.microsoft.com/office/drawing/2014/main" id="{9F61AF8E-5EAA-EC44-8000-846330FE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581262"/>
            <a:ext cx="5332559" cy="279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0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D6CD-1DCB-A740-8305-CFCAACE67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Example:</a:t>
            </a:r>
            <a:r>
              <a:rPr lang="en-US" dirty="0"/>
              <a:t> Food for the Flock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ACA73-F7F4-604A-B0A0-FE7CC3427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Food for the Flock is run by PACE</a:t>
            </a:r>
          </a:p>
          <a:p>
            <a:r>
              <a:rPr lang="en-US" dirty="0">
                <a:hlinkClick r:id="rId2"/>
              </a:rPr>
              <a:t>www.Salisbury.edu/foodfortheflock</a:t>
            </a:r>
            <a:endParaRPr lang="en-US" dirty="0"/>
          </a:p>
          <a:p>
            <a:r>
              <a:rPr lang="en-US" dirty="0"/>
              <a:t>Staff can volunteer/ lend a hand numerous ways</a:t>
            </a:r>
          </a:p>
          <a:p>
            <a:pPr lvl="1"/>
            <a:r>
              <a:rPr lang="en-US" dirty="0"/>
              <a:t>Time</a:t>
            </a:r>
          </a:p>
          <a:p>
            <a:pPr lvl="1"/>
            <a:r>
              <a:rPr lang="en-US" dirty="0"/>
              <a:t>Donations</a:t>
            </a:r>
          </a:p>
          <a:p>
            <a:pPr lvl="1"/>
            <a:r>
              <a:rPr lang="en-US" dirty="0"/>
              <a:t>In-Kind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84F62-66C7-C046-815F-DF1CA240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838" y="2831998"/>
            <a:ext cx="2908005" cy="290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D9E33-2CA9-F04B-9EDC-283F5C9D2E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Docket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BFD71-9278-014C-842D-422990B39B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What is PACE</a:t>
            </a:r>
          </a:p>
          <a:p>
            <a:r>
              <a:rPr lang="en-US" dirty="0"/>
              <a:t>Civic Reflection</a:t>
            </a:r>
          </a:p>
          <a:p>
            <a:r>
              <a:rPr lang="en-US" dirty="0"/>
              <a:t>How to Get Involved</a:t>
            </a:r>
          </a:p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6A8AC4B-5812-0345-B8F1-C79A23A3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117997"/>
            <a:ext cx="5219806" cy="42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3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D2D1-622A-3142-A730-05034EAF83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Volunteer?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7F052-1155-C148-A436-3C771940C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Volunteer Center is also for Staff! </a:t>
            </a:r>
          </a:p>
          <a:p>
            <a:r>
              <a:rPr lang="en-US" dirty="0">
                <a:hlinkClick r:id="rId2"/>
              </a:rPr>
              <a:t>www.Salisbury.edu/pace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“Volunteer and Get Connected”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182C9-E750-5D46-8BAD-FD0A2EDB9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799" y="2747824"/>
            <a:ext cx="4034399" cy="29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6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3A98-B078-0E4C-8DDD-26549843F0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F41B-DEEB-4C4E-B5C5-472E599C7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Webber</a:t>
            </a:r>
          </a:p>
          <a:p>
            <a:r>
              <a:rPr lang="en-US" dirty="0">
                <a:hlinkClick r:id="rId2"/>
              </a:rPr>
              <a:t>mawebber@Salisbury.edu</a:t>
            </a:r>
            <a:endParaRPr lang="en-US" dirty="0"/>
          </a:p>
          <a:p>
            <a:r>
              <a:rPr lang="en-US" dirty="0"/>
              <a:t>x75054</a:t>
            </a:r>
          </a:p>
        </p:txBody>
      </p:sp>
    </p:spTree>
    <p:extLst>
      <p:ext uri="{BB962C8B-B14F-4D97-AF65-F5344CB8AC3E}">
        <p14:creationId xmlns:p14="http://schemas.microsoft.com/office/powerpoint/2010/main" val="343311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A683A-71FC-BC46-BCF2-84C0A2ED0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Michael Webber ‘16 and ‘18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BA6C0-B7F2-E745-930F-81D1449AF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Assistant Director, Institute for Public Affairs and Civic Engagement</a:t>
            </a:r>
          </a:p>
          <a:p>
            <a:r>
              <a:rPr lang="en-US" dirty="0"/>
              <a:t>Adjunct Faculty, Department of Communication</a:t>
            </a:r>
          </a:p>
          <a:p>
            <a:r>
              <a:rPr lang="en-US" b="1" dirty="0"/>
              <a:t>Who are you? </a:t>
            </a:r>
          </a:p>
        </p:txBody>
      </p:sp>
    </p:spTree>
    <p:extLst>
      <p:ext uri="{BB962C8B-B14F-4D97-AF65-F5344CB8AC3E}">
        <p14:creationId xmlns:p14="http://schemas.microsoft.com/office/powerpoint/2010/main" val="9650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ABCB-0576-A14F-BE8A-97B525684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PACE</a:t>
            </a:r>
          </a:p>
        </p:txBody>
      </p:sp>
    </p:spTree>
    <p:extLst>
      <p:ext uri="{BB962C8B-B14F-4D97-AF65-F5344CB8AC3E}">
        <p14:creationId xmlns:p14="http://schemas.microsoft.com/office/powerpoint/2010/main" val="150036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1B28-8784-9E41-92BD-1DDD27D70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Institute for Public Affairs and Civic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8EE61-0AC2-DC4F-AACF-DEE5251FB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Non-partisan unit dedicated to the advancement of community engagement for the </a:t>
            </a:r>
            <a:r>
              <a:rPr lang="en-US" b="1" dirty="0"/>
              <a:t>entire campus community</a:t>
            </a:r>
          </a:p>
          <a:p>
            <a:r>
              <a:rPr lang="en-US" dirty="0"/>
              <a:t>Historic mission to expand upon community engagement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E9062-1C53-6449-8F48-F5F7059A4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926" y="3703023"/>
            <a:ext cx="3246917" cy="16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FC11-B6AD-714E-B7BC-362A54732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PACE for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AA8F7-C061-1E46-A667-690D7B25C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Voting Resources</a:t>
            </a:r>
          </a:p>
          <a:p>
            <a:pPr lvl="1"/>
            <a:r>
              <a:rPr lang="en-US" dirty="0"/>
              <a:t>On-campus voting coming soon!</a:t>
            </a:r>
          </a:p>
          <a:p>
            <a:r>
              <a:rPr lang="en-US" dirty="0"/>
              <a:t>Civic Reflections</a:t>
            </a:r>
          </a:p>
          <a:p>
            <a:r>
              <a:rPr lang="en-US" dirty="0"/>
              <a:t>Volunteerism</a:t>
            </a:r>
          </a:p>
          <a:p>
            <a:r>
              <a:rPr lang="en-US" dirty="0"/>
              <a:t>AmeriCorps/ Nonprofit Leadership</a:t>
            </a:r>
          </a:p>
          <a:p>
            <a:pPr lvl="1"/>
            <a:r>
              <a:rPr lang="en-US" dirty="0"/>
              <a:t>PIN/CII are eligible to participate in both for </a:t>
            </a:r>
            <a:r>
              <a:rPr lang="en-US" b="1" dirty="0"/>
              <a:t>FREE</a:t>
            </a:r>
          </a:p>
          <a:p>
            <a:r>
              <a:rPr lang="en-US" dirty="0"/>
              <a:t>Event planning assistance/ co-sponsorships</a:t>
            </a:r>
          </a:p>
          <a:p>
            <a:r>
              <a:rPr lang="en-US" dirty="0"/>
              <a:t>Grants for research and other activities</a:t>
            </a:r>
          </a:p>
        </p:txBody>
      </p:sp>
      <p:pic>
        <p:nvPicPr>
          <p:cNvPr id="1026" name="Picture 2" descr="SU Votes">
            <a:extLst>
              <a:ext uri="{FF2B5EF4-FFF2-40B4-BE49-F238E27FC236}">
                <a16:creationId xmlns:a16="http://schemas.microsoft.com/office/drawing/2014/main" id="{166AABB4-16EF-FD45-84D8-A64E5C0F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41" y="1317729"/>
            <a:ext cx="24638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35E7-348A-D046-AE5E-066CDC4E5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Civic Reflection</a:t>
            </a:r>
          </a:p>
        </p:txBody>
      </p:sp>
    </p:spTree>
    <p:extLst>
      <p:ext uri="{BB962C8B-B14F-4D97-AF65-F5344CB8AC3E}">
        <p14:creationId xmlns:p14="http://schemas.microsoft.com/office/powerpoint/2010/main" val="325826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03F6D-D5FD-9B4B-9279-8FEDC6C33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solidFill>
                  <a:srgbClr val="751A19"/>
                </a:solidFill>
              </a:rPr>
              <a:t>“The good we secure for ourselves is precarious and uncertain until it is secured for all of us and incorporated into our common life.” </a:t>
            </a:r>
            <a:r>
              <a:rPr lang="en-US" sz="3600" i="1" dirty="0"/>
              <a:t>–Jane Adams</a:t>
            </a:r>
          </a:p>
        </p:txBody>
      </p:sp>
    </p:spTree>
    <p:extLst>
      <p:ext uri="{BB962C8B-B14F-4D97-AF65-F5344CB8AC3E}">
        <p14:creationId xmlns:p14="http://schemas.microsoft.com/office/powerpoint/2010/main" val="304794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C8BD-764A-234C-9105-70012231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16" y="415946"/>
            <a:ext cx="2601358" cy="506924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“The good we secure for ourselves is precarious and uncertain until it is secured for all of us and incorporated into our common life.”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–Jane Adams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72FF7-EA5C-B547-92D2-3D8593CE0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Think about a “good” you hope to secure. What is it and what does it look like?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1DDBD-03A7-9741-B8CD-D42F3D15B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39910770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490</Words>
  <Application>Microsoft Macintosh PowerPoint</Application>
  <PresentationFormat>Widescreen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Libre Franklin</vt:lpstr>
      <vt:lpstr>1_Office Theme</vt:lpstr>
      <vt:lpstr>December Snack-and-Chat:  Civic Reflection</vt:lpstr>
      <vt:lpstr>Today’s Docket</vt:lpstr>
      <vt:lpstr>Michael Webber ‘16 and ‘18</vt:lpstr>
      <vt:lpstr>What is PACE</vt:lpstr>
      <vt:lpstr>Institute for Public Affairs and Civic Engagement</vt:lpstr>
      <vt:lpstr>PACE for Staff</vt:lpstr>
      <vt:lpstr>Civic Reflection</vt:lpstr>
      <vt:lpstr>PowerPoint Presentation</vt:lpstr>
      <vt:lpstr>“The good we secure for ourselves is precarious and uncertain until it is secured for all of us and incorporated into our common life.”   –Jane Adams  </vt:lpstr>
      <vt:lpstr>“The good we secure for ourselves is precarious and uncertain until it is secured for all of us and incorporated into our common life.”   –Jane Adams  </vt:lpstr>
      <vt:lpstr>“The good we secure for ourselves is precarious and uncertain until it is secured for all of us and incorporated into our common life.”   –Jane Adams  </vt:lpstr>
      <vt:lpstr>Civic Reflections and Staff  </vt:lpstr>
      <vt:lpstr>Volunteerism</vt:lpstr>
      <vt:lpstr>PowerPoint Presentation</vt:lpstr>
      <vt:lpstr>PowerPoint Presentation</vt:lpstr>
      <vt:lpstr>PowerPoint Presentation</vt:lpstr>
      <vt:lpstr>Why Volunteer?</vt:lpstr>
      <vt:lpstr>Where to Volunteer?</vt:lpstr>
      <vt:lpstr>Example: Food for the Flock</vt:lpstr>
      <vt:lpstr>How to Volunteer?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Salisbury University</dc:creator>
  <cp:keywords/>
  <dc:description/>
  <cp:lastModifiedBy>Michael Webber</cp:lastModifiedBy>
  <cp:revision>25</cp:revision>
  <dcterms:created xsi:type="dcterms:W3CDTF">2021-10-15T00:26:19Z</dcterms:created>
  <dcterms:modified xsi:type="dcterms:W3CDTF">2021-12-01T16:56:54Z</dcterms:modified>
  <cp:category/>
</cp:coreProperties>
</file>