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5"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a:t>
            </a:r>
            <a:endParaRPr/>
          </a:p>
        </p:txBody>
      </p:sp>
      <p:sp>
        <p:nvSpPr>
          <p:cNvPr id="165" name="Google Shape;1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EFEFE"/>
              </a:buClr>
              <a:buSzPts val="8000"/>
              <a:buFont typeface="Calibri"/>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1200"/>
              </a:spcBef>
              <a:spcAft>
                <a:spcPts val="0"/>
              </a:spcAft>
              <a:buSzPts val="2400"/>
              <a:buNone/>
              <a:defRPr sz="2400" cap="none">
                <a:solidFill>
                  <a:schemeClr val="lt1"/>
                </a:solidFill>
                <a:latin typeface="Calibri"/>
                <a:ea typeface="Calibri"/>
                <a:cs typeface="Calibri"/>
                <a:sym typeface="Calibri"/>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8" name="Google Shape;18;p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2"/>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2"/>
          <p:cNvSpPr>
            <a:spLocks noGrp="1"/>
          </p:cNvSpPr>
          <p:nvPr>
            <p:ph type="pic" idx="2"/>
          </p:nvPr>
        </p:nvSpPr>
        <p:spPr>
          <a:xfrm>
            <a:off x="15" y="0"/>
            <a:ext cx="12191985" cy="4578350"/>
          </a:xfrm>
          <a:prstGeom prst="rect">
            <a:avLst/>
          </a:prstGeom>
          <a:solidFill>
            <a:srgbClr val="D8D8D8"/>
          </a:solidFill>
          <a:ln>
            <a:noFill/>
          </a:ln>
        </p:spPr>
        <p:txBody>
          <a:bodyPr spcFirstLastPara="1" wrap="square" lIns="457200" tIns="457200" rIns="0" bIns="45700" anchor="t" anchorCtr="0">
            <a:noAutofit/>
          </a:bodyPr>
          <a:lstStyle>
            <a:lvl1pPr marR="0" lvl="0" algn="l" rtl="0">
              <a:lnSpc>
                <a:spcPct val="10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100000"/>
              </a:lnSpc>
              <a:spcBef>
                <a:spcPts val="200"/>
              </a:spcBef>
              <a:spcAft>
                <a:spcPts val="0"/>
              </a:spcAft>
              <a:buClr>
                <a:srgbClr val="3F3F3F"/>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100000"/>
              </a:lnSpc>
              <a:spcBef>
                <a:spcPts val="400"/>
              </a:spcBef>
              <a:spcAft>
                <a:spcPts val="0"/>
              </a:spcAft>
              <a:buClr>
                <a:srgbClr val="3F3F3F"/>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100000"/>
              </a:lnSpc>
              <a:spcBef>
                <a:spcPts val="400"/>
              </a:spcBef>
              <a:spcAft>
                <a:spcPts val="0"/>
              </a:spcAft>
              <a:buClr>
                <a:srgbClr val="3F3F3F"/>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100000"/>
              </a:lnSpc>
              <a:spcBef>
                <a:spcPts val="400"/>
              </a:spcBef>
              <a:spcAft>
                <a:spcPts val="0"/>
              </a:spcAft>
              <a:buClr>
                <a:srgbClr val="3F3F3F"/>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8" name="Google Shape;88;p12"/>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2"/>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0" name="Google Shape;90;p1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3"/>
          <p:cNvSpPr txBox="1">
            <a:spLocks noGrp="1"/>
          </p:cNvSpPr>
          <p:nvPr>
            <p:ph type="body" idx="1"/>
          </p:nvPr>
        </p:nvSpPr>
        <p:spPr>
          <a:xfrm rot="5400000">
            <a:off x="4246034" y="-1040553"/>
            <a:ext cx="3760891" cy="10058400"/>
          </a:xfrm>
          <a:prstGeom prst="rect">
            <a:avLst/>
          </a:prstGeom>
          <a:noFill/>
          <a:ln>
            <a:noFill/>
          </a:ln>
        </p:spPr>
        <p:txBody>
          <a:bodyPr spcFirstLastPara="1" wrap="square" lIns="45700" tIns="0" rIns="45700" bIns="0" anchor="t" anchorCtr="0">
            <a:noAutofit/>
          </a:bodyPr>
          <a:lstStyle>
            <a:lvl1pPr marL="457200" lvl="0" indent="-342900" algn="l">
              <a:lnSpc>
                <a:spcPct val="10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6" name="Google Shape;96;p1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1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Autofit/>
          </a:bodyPr>
          <a:lstStyle>
            <a:lvl1pPr marL="457200" lvl="0" indent="-342900" algn="l">
              <a:lnSpc>
                <a:spcPct val="10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3" name="Google Shape;103;p1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Autofit/>
          </a:bodyPr>
          <a:lstStyle>
            <a:lvl1pPr marL="457200" lvl="0" indent="-342900" algn="l">
              <a:lnSpc>
                <a:spcPct val="10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 name="Google Shape;32;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5"/>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
        <p:cNvGrpSpPr/>
        <p:nvPr/>
      </p:nvGrpSpPr>
      <p:grpSpPr>
        <a:xfrm>
          <a:off x="0" y="0"/>
          <a:ext cx="0" cy="0"/>
          <a:chOff x="0" y="0"/>
          <a:chExt cx="0" cy="0"/>
        </a:xfrm>
      </p:grpSpPr>
      <p:sp>
        <p:nvSpPr>
          <p:cNvPr id="41" name="Google Shape;41;p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1200"/>
              </a:spcBef>
              <a:spcAft>
                <a:spcPts val="0"/>
              </a:spcAft>
              <a:buSzPts val="2400"/>
              <a:buNone/>
              <a:defRPr sz="2400" cap="none">
                <a:solidFill>
                  <a:schemeClr val="dk1"/>
                </a:solidFill>
                <a:latin typeface="Calibri"/>
                <a:ea typeface="Calibri"/>
                <a:cs typeface="Calibri"/>
                <a:sym typeface="Calibri"/>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44" name="Google Shape;44;p6"/>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45" name="Google Shape;45;p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2400"/>
              <a:buNone/>
              <a:defRPr sz="2400" cap="none">
                <a:solidFill>
                  <a:schemeClr val="dk1"/>
                </a:solidFill>
                <a:latin typeface="Calibri"/>
                <a:ea typeface="Calibri"/>
                <a:cs typeface="Calibri"/>
                <a:sym typeface="Calibri"/>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52" name="Google Shape;52;p7"/>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53" name="Google Shape;53;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Autofit/>
          </a:bodyPr>
          <a:lstStyle>
            <a:lvl1pPr marL="457200" lvl="0" indent="-342900" algn="l">
              <a:lnSpc>
                <a:spcPct val="10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8"/>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Autofit/>
          </a:bodyPr>
          <a:lstStyle>
            <a:lvl1pPr marL="457200" lvl="0" indent="-342900" algn="l">
              <a:lnSpc>
                <a:spcPct val="10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6" name="Google Shape;66;p9"/>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Autofit/>
          </a:bodyPr>
          <a:lstStyle>
            <a:lvl1pPr marL="457200" lvl="0" indent="-342900" algn="l">
              <a:lnSpc>
                <a:spcPct val="10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9"/>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8" name="Google Shape;68;p9"/>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Autofit/>
          </a:bodyPr>
          <a:lstStyle>
            <a:lvl1pPr marL="457200" lvl="0" indent="-342900" algn="l">
              <a:lnSpc>
                <a:spcPct val="10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9" name="Google Shape;69;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11"/>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Autofit/>
          </a:bodyPr>
          <a:lstStyle>
            <a:lvl1pPr marL="457200" lvl="0" indent="-342900" algn="l">
              <a:lnSpc>
                <a:spcPct val="10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1" name="Google Shape;81;p11"/>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2" name="Google Shape;82;p11"/>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50">
                <a:solidFill>
                  <a:schemeClr val="dk2"/>
                </a:solidFill>
                <a:latin typeface="Calibri"/>
                <a:ea typeface="Calibri"/>
                <a:cs typeface="Calibri"/>
                <a:sym typeface="Calibri"/>
              </a:defRPr>
            </a:lvl1pPr>
            <a:lvl2pPr marL="0" lvl="1" indent="0" algn="l">
              <a:spcBef>
                <a:spcPts val="0"/>
              </a:spcBef>
              <a:buNone/>
              <a:defRPr sz="1050">
                <a:solidFill>
                  <a:schemeClr val="dk2"/>
                </a:solidFill>
                <a:latin typeface="Calibri"/>
                <a:ea typeface="Calibri"/>
                <a:cs typeface="Calibri"/>
                <a:sym typeface="Calibri"/>
              </a:defRPr>
            </a:lvl2pPr>
            <a:lvl3pPr marL="0" lvl="2" indent="0" algn="l">
              <a:spcBef>
                <a:spcPts val="0"/>
              </a:spcBef>
              <a:buNone/>
              <a:defRPr sz="1050">
                <a:solidFill>
                  <a:schemeClr val="dk2"/>
                </a:solidFill>
                <a:latin typeface="Calibri"/>
                <a:ea typeface="Calibri"/>
                <a:cs typeface="Calibri"/>
                <a:sym typeface="Calibri"/>
              </a:defRPr>
            </a:lvl3pPr>
            <a:lvl4pPr marL="0" lvl="3" indent="0" algn="l">
              <a:spcBef>
                <a:spcPts val="0"/>
              </a:spcBef>
              <a:buNone/>
              <a:defRPr sz="1050">
                <a:solidFill>
                  <a:schemeClr val="dk2"/>
                </a:solidFill>
                <a:latin typeface="Calibri"/>
                <a:ea typeface="Calibri"/>
                <a:cs typeface="Calibri"/>
                <a:sym typeface="Calibri"/>
              </a:defRPr>
            </a:lvl4pPr>
            <a:lvl5pPr marL="0" lvl="4" indent="0" algn="l">
              <a:spcBef>
                <a:spcPts val="0"/>
              </a:spcBef>
              <a:buNone/>
              <a:defRPr sz="1050">
                <a:solidFill>
                  <a:schemeClr val="dk2"/>
                </a:solidFill>
                <a:latin typeface="Calibri"/>
                <a:ea typeface="Calibri"/>
                <a:cs typeface="Calibri"/>
                <a:sym typeface="Calibri"/>
              </a:defRPr>
            </a:lvl5pPr>
            <a:lvl6pPr marL="0" lvl="5" indent="0" algn="l">
              <a:spcBef>
                <a:spcPts val="0"/>
              </a:spcBef>
              <a:buNone/>
              <a:defRPr sz="1050">
                <a:solidFill>
                  <a:schemeClr val="dk2"/>
                </a:solidFill>
                <a:latin typeface="Calibri"/>
                <a:ea typeface="Calibri"/>
                <a:cs typeface="Calibri"/>
                <a:sym typeface="Calibri"/>
              </a:defRPr>
            </a:lvl6pPr>
            <a:lvl7pPr marL="0" lvl="6" indent="0" algn="l">
              <a:spcBef>
                <a:spcPts val="0"/>
              </a:spcBef>
              <a:buNone/>
              <a:defRPr sz="1050">
                <a:solidFill>
                  <a:schemeClr val="dk2"/>
                </a:solidFill>
                <a:latin typeface="Calibri"/>
                <a:ea typeface="Calibri"/>
                <a:cs typeface="Calibri"/>
                <a:sym typeface="Calibri"/>
              </a:defRPr>
            </a:lvl7pPr>
            <a:lvl8pPr marL="0" lvl="7" indent="0" algn="l">
              <a:spcBef>
                <a:spcPts val="0"/>
              </a:spcBef>
              <a:buNone/>
              <a:defRPr sz="1050">
                <a:solidFill>
                  <a:schemeClr val="dk2"/>
                </a:solidFill>
                <a:latin typeface="Calibri"/>
                <a:ea typeface="Calibri"/>
                <a:cs typeface="Calibri"/>
                <a:sym typeface="Calibri"/>
              </a:defRPr>
            </a:lvl8pPr>
            <a:lvl9pPr marL="0" lvl="8" indent="0" algn="l">
              <a:spcBef>
                <a:spcPts val="0"/>
              </a:spcBef>
              <a:buNone/>
              <a:defRPr sz="105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5F3FC"/>
            </a:gs>
            <a:gs pos="37000">
              <a:srgbClr val="99CCF7"/>
            </a:gs>
            <a:gs pos="100000">
              <a:srgbClr val="B6A3EB"/>
            </a:gs>
          </a:gsLst>
          <a:lin ang="5400000" scaled="0"/>
        </a:gradFill>
        <a:effectLst/>
      </p:bgPr>
    </p:bg>
    <p:spTree>
      <p:nvGrpSpPr>
        <p:cNvPr id="1"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FEFEFE"/>
              </a:buClr>
              <a:buSzPts val="4800"/>
              <a:buFont typeface="Calibri"/>
              <a:buNone/>
              <a:defRPr sz="4800" b="0" i="0" u="none" strike="noStrike" cap="none">
                <a:solidFill>
                  <a:srgbClr val="FEFEF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1200"/>
              </a:spcBef>
              <a:spcAft>
                <a:spcPts val="0"/>
              </a:spcAft>
              <a:buClr>
                <a:schemeClr val="accent1"/>
              </a:buClr>
              <a:buSzPts val="2000"/>
              <a:buFont typeface="Calibri"/>
              <a:buChar char=" "/>
              <a:defRPr sz="2000" b="0" i="0" u="none" strike="noStrike" cap="none">
                <a:solidFill>
                  <a:srgbClr val="FEFEFE"/>
                </a:solidFill>
                <a:latin typeface="Calibri"/>
                <a:ea typeface="Calibri"/>
                <a:cs typeface="Calibri"/>
                <a:sym typeface="Calibri"/>
              </a:defRPr>
            </a:lvl1pPr>
            <a:lvl2pPr marL="914400" marR="0" lvl="1" indent="-342900" algn="l" rtl="0">
              <a:lnSpc>
                <a:spcPct val="100000"/>
              </a:lnSpc>
              <a:spcBef>
                <a:spcPts val="200"/>
              </a:spcBef>
              <a:spcAft>
                <a:spcPts val="0"/>
              </a:spcAft>
              <a:buClr>
                <a:srgbClr val="FEFEFE"/>
              </a:buClr>
              <a:buSzPts val="1800"/>
              <a:buFont typeface="Calibri"/>
              <a:buChar char="◦"/>
              <a:defRPr sz="1800" b="0" i="0" u="none" strike="noStrike" cap="none">
                <a:solidFill>
                  <a:srgbClr val="FEFEFE"/>
                </a:solidFill>
                <a:latin typeface="Calibri"/>
                <a:ea typeface="Calibri"/>
                <a:cs typeface="Calibri"/>
                <a:sym typeface="Calibri"/>
              </a:defRPr>
            </a:lvl2pPr>
            <a:lvl3pPr marL="1371600" marR="0" lvl="2" indent="-317500" algn="l" rtl="0">
              <a:lnSpc>
                <a:spcPct val="100000"/>
              </a:lnSpc>
              <a:spcBef>
                <a:spcPts val="400"/>
              </a:spcBef>
              <a:spcAft>
                <a:spcPts val="0"/>
              </a:spcAft>
              <a:buClr>
                <a:srgbClr val="FEFEFE"/>
              </a:buClr>
              <a:buSzPts val="1400"/>
              <a:buFont typeface="Calibri"/>
              <a:buChar char="◦"/>
              <a:defRPr sz="1400" b="0" i="0" u="none" strike="noStrike" cap="none">
                <a:solidFill>
                  <a:srgbClr val="FEFEFE"/>
                </a:solidFill>
                <a:latin typeface="Calibri"/>
                <a:ea typeface="Calibri"/>
                <a:cs typeface="Calibri"/>
                <a:sym typeface="Calibri"/>
              </a:defRPr>
            </a:lvl3pPr>
            <a:lvl4pPr marL="1828800" marR="0" lvl="3" indent="-317500" algn="l" rtl="0">
              <a:lnSpc>
                <a:spcPct val="100000"/>
              </a:lnSpc>
              <a:spcBef>
                <a:spcPts val="400"/>
              </a:spcBef>
              <a:spcAft>
                <a:spcPts val="0"/>
              </a:spcAft>
              <a:buClr>
                <a:srgbClr val="FEFEFE"/>
              </a:buClr>
              <a:buSzPts val="1400"/>
              <a:buFont typeface="Calibri"/>
              <a:buChar char="◦"/>
              <a:defRPr sz="1400" b="0" i="0" u="none" strike="noStrike" cap="none">
                <a:solidFill>
                  <a:srgbClr val="FEFEFE"/>
                </a:solidFill>
                <a:latin typeface="Calibri"/>
                <a:ea typeface="Calibri"/>
                <a:cs typeface="Calibri"/>
                <a:sym typeface="Calibri"/>
              </a:defRPr>
            </a:lvl4pPr>
            <a:lvl5pPr marL="2286000" marR="0" lvl="4" indent="-317500" algn="l" rtl="0">
              <a:lnSpc>
                <a:spcPct val="100000"/>
              </a:lnSpc>
              <a:spcBef>
                <a:spcPts val="400"/>
              </a:spcBef>
              <a:spcAft>
                <a:spcPts val="0"/>
              </a:spcAft>
              <a:buClr>
                <a:srgbClr val="FEFEFE"/>
              </a:buClr>
              <a:buSzPts val="1400"/>
              <a:buFont typeface="Calibri"/>
              <a:buChar char="◦"/>
              <a:defRPr sz="1400" b="0" i="0" u="none" strike="noStrike" cap="none">
                <a:solidFill>
                  <a:srgbClr val="FEFEFE"/>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0" i="0" u="none" strike="noStrike" cap="none">
                <a:solidFill>
                  <a:srgbClr val="FFFFFF"/>
                </a:solidFill>
                <a:latin typeface="Calibri"/>
                <a:ea typeface="Calibri"/>
                <a:cs typeface="Calibri"/>
                <a:sym typeface="Calibri"/>
              </a:defRPr>
            </a:lvl1pPr>
            <a:lvl2pPr marL="0" marR="0" lvl="1" indent="0" algn="l" rtl="0">
              <a:spcBef>
                <a:spcPts val="0"/>
              </a:spcBef>
              <a:buNone/>
              <a:defRPr sz="1050" b="0" i="0" u="none" strike="noStrike" cap="none">
                <a:solidFill>
                  <a:srgbClr val="FFFFFF"/>
                </a:solidFill>
                <a:latin typeface="Calibri"/>
                <a:ea typeface="Calibri"/>
                <a:cs typeface="Calibri"/>
                <a:sym typeface="Calibri"/>
              </a:defRPr>
            </a:lvl2pPr>
            <a:lvl3pPr marL="0" marR="0" lvl="2" indent="0" algn="l" rtl="0">
              <a:spcBef>
                <a:spcPts val="0"/>
              </a:spcBef>
              <a:buNone/>
              <a:defRPr sz="1050" b="0" i="0" u="none" strike="noStrike" cap="none">
                <a:solidFill>
                  <a:srgbClr val="FFFFFF"/>
                </a:solidFill>
                <a:latin typeface="Calibri"/>
                <a:ea typeface="Calibri"/>
                <a:cs typeface="Calibri"/>
                <a:sym typeface="Calibri"/>
              </a:defRPr>
            </a:lvl3pPr>
            <a:lvl4pPr marL="0" marR="0" lvl="3" indent="0" algn="l" rtl="0">
              <a:spcBef>
                <a:spcPts val="0"/>
              </a:spcBef>
              <a:buNone/>
              <a:defRPr sz="1050" b="0" i="0" u="none" strike="noStrike" cap="none">
                <a:solidFill>
                  <a:srgbClr val="FFFFFF"/>
                </a:solidFill>
                <a:latin typeface="Calibri"/>
                <a:ea typeface="Calibri"/>
                <a:cs typeface="Calibri"/>
                <a:sym typeface="Calibri"/>
              </a:defRPr>
            </a:lvl4pPr>
            <a:lvl5pPr marL="0" marR="0" lvl="4" indent="0" algn="l" rtl="0">
              <a:spcBef>
                <a:spcPts val="0"/>
              </a:spcBef>
              <a:buNone/>
              <a:defRPr sz="1050" b="0" i="0" u="none" strike="noStrike" cap="none">
                <a:solidFill>
                  <a:srgbClr val="FFFFFF"/>
                </a:solidFill>
                <a:latin typeface="Calibri"/>
                <a:ea typeface="Calibri"/>
                <a:cs typeface="Calibri"/>
                <a:sym typeface="Calibri"/>
              </a:defRPr>
            </a:lvl5pPr>
            <a:lvl6pPr marL="0" marR="0" lvl="5" indent="0" algn="l" rtl="0">
              <a:spcBef>
                <a:spcPts val="0"/>
              </a:spcBef>
              <a:buNone/>
              <a:defRPr sz="1050" b="0" i="0" u="none" strike="noStrike" cap="none">
                <a:solidFill>
                  <a:srgbClr val="FFFFFF"/>
                </a:solidFill>
                <a:latin typeface="Calibri"/>
                <a:ea typeface="Calibri"/>
                <a:cs typeface="Calibri"/>
                <a:sym typeface="Calibri"/>
              </a:defRPr>
            </a:lvl6pPr>
            <a:lvl7pPr marL="0" marR="0" lvl="6" indent="0" algn="l" rtl="0">
              <a:spcBef>
                <a:spcPts val="0"/>
              </a:spcBef>
              <a:buNone/>
              <a:defRPr sz="1050" b="0" i="0" u="none" strike="noStrike" cap="none">
                <a:solidFill>
                  <a:srgbClr val="FFFFFF"/>
                </a:solidFill>
                <a:latin typeface="Calibri"/>
                <a:ea typeface="Calibri"/>
                <a:cs typeface="Calibri"/>
                <a:sym typeface="Calibri"/>
              </a:defRPr>
            </a:lvl7pPr>
            <a:lvl8pPr marL="0" marR="0" lvl="7" indent="0" algn="l" rtl="0">
              <a:spcBef>
                <a:spcPts val="0"/>
              </a:spcBef>
              <a:buNone/>
              <a:defRPr sz="1050" b="0" i="0" u="none" strike="noStrike" cap="none">
                <a:solidFill>
                  <a:srgbClr val="FFFFFF"/>
                </a:solidFill>
                <a:latin typeface="Calibri"/>
                <a:ea typeface="Calibri"/>
                <a:cs typeface="Calibri"/>
                <a:sym typeface="Calibri"/>
              </a:defRPr>
            </a:lvl8pPr>
            <a:lvl9pPr marL="0" marR="0" lvl="8" indent="0" algn="l" rtl="0">
              <a:spcBef>
                <a:spcPts val="0"/>
              </a:spcBef>
              <a:buNone/>
              <a:defRPr sz="105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5F3FC"/>
            </a:gs>
            <a:gs pos="37000">
              <a:srgbClr val="99CCF7"/>
            </a:gs>
            <a:gs pos="100000">
              <a:srgbClr val="B6A3EB"/>
            </a:gs>
          </a:gsLst>
          <a:lin ang="5400000" scaled="0"/>
        </a:gradFill>
        <a:effectLst/>
      </p:bgPr>
    </p:bg>
    <p:spTree>
      <p:nvGrpSpPr>
        <p:cNvPr id="1" name="Shape 21"/>
        <p:cNvGrpSpPr/>
        <p:nvPr/>
      </p:nvGrpSpPr>
      <p:grpSpPr>
        <a:xfrm>
          <a:off x="0" y="0"/>
          <a:ext cx="0" cy="0"/>
          <a:chOff x="0" y="0"/>
          <a:chExt cx="0" cy="0"/>
        </a:xfrm>
      </p:grpSpPr>
      <p:sp>
        <p:nvSpPr>
          <p:cNvPr id="22" name="Google Shape;22;p3"/>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100000"/>
              </a:lnSpc>
              <a:spcBef>
                <a:spcPts val="200"/>
              </a:spcBef>
              <a:spcAft>
                <a:spcPts val="0"/>
              </a:spcAft>
              <a:buClr>
                <a:srgbClr val="3F3F3F"/>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25" name="Google Shape;25;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0" i="0" u="none" strike="noStrike" cap="none">
                <a:solidFill>
                  <a:srgbClr val="FFFFFF"/>
                </a:solidFill>
                <a:latin typeface="Calibri"/>
                <a:ea typeface="Calibri"/>
                <a:cs typeface="Calibri"/>
                <a:sym typeface="Calibri"/>
              </a:defRPr>
            </a:lvl1pPr>
            <a:lvl2pPr marL="0" marR="0" lvl="1" indent="0" algn="l" rtl="0">
              <a:spcBef>
                <a:spcPts val="0"/>
              </a:spcBef>
              <a:buNone/>
              <a:defRPr sz="1050" b="0" i="0" u="none" strike="noStrike" cap="none">
                <a:solidFill>
                  <a:srgbClr val="FFFFFF"/>
                </a:solidFill>
                <a:latin typeface="Calibri"/>
                <a:ea typeface="Calibri"/>
                <a:cs typeface="Calibri"/>
                <a:sym typeface="Calibri"/>
              </a:defRPr>
            </a:lvl2pPr>
            <a:lvl3pPr marL="0" marR="0" lvl="2" indent="0" algn="l" rtl="0">
              <a:spcBef>
                <a:spcPts val="0"/>
              </a:spcBef>
              <a:buNone/>
              <a:defRPr sz="1050" b="0" i="0" u="none" strike="noStrike" cap="none">
                <a:solidFill>
                  <a:srgbClr val="FFFFFF"/>
                </a:solidFill>
                <a:latin typeface="Calibri"/>
                <a:ea typeface="Calibri"/>
                <a:cs typeface="Calibri"/>
                <a:sym typeface="Calibri"/>
              </a:defRPr>
            </a:lvl3pPr>
            <a:lvl4pPr marL="0" marR="0" lvl="3" indent="0" algn="l" rtl="0">
              <a:spcBef>
                <a:spcPts val="0"/>
              </a:spcBef>
              <a:buNone/>
              <a:defRPr sz="1050" b="0" i="0" u="none" strike="noStrike" cap="none">
                <a:solidFill>
                  <a:srgbClr val="FFFFFF"/>
                </a:solidFill>
                <a:latin typeface="Calibri"/>
                <a:ea typeface="Calibri"/>
                <a:cs typeface="Calibri"/>
                <a:sym typeface="Calibri"/>
              </a:defRPr>
            </a:lvl4pPr>
            <a:lvl5pPr marL="0" marR="0" lvl="4" indent="0" algn="l" rtl="0">
              <a:spcBef>
                <a:spcPts val="0"/>
              </a:spcBef>
              <a:buNone/>
              <a:defRPr sz="1050" b="0" i="0" u="none" strike="noStrike" cap="none">
                <a:solidFill>
                  <a:srgbClr val="FFFFFF"/>
                </a:solidFill>
                <a:latin typeface="Calibri"/>
                <a:ea typeface="Calibri"/>
                <a:cs typeface="Calibri"/>
                <a:sym typeface="Calibri"/>
              </a:defRPr>
            </a:lvl5pPr>
            <a:lvl6pPr marL="0" marR="0" lvl="5" indent="0" algn="l" rtl="0">
              <a:spcBef>
                <a:spcPts val="0"/>
              </a:spcBef>
              <a:buNone/>
              <a:defRPr sz="1050" b="0" i="0" u="none" strike="noStrike" cap="none">
                <a:solidFill>
                  <a:srgbClr val="FFFFFF"/>
                </a:solidFill>
                <a:latin typeface="Calibri"/>
                <a:ea typeface="Calibri"/>
                <a:cs typeface="Calibri"/>
                <a:sym typeface="Calibri"/>
              </a:defRPr>
            </a:lvl6pPr>
            <a:lvl7pPr marL="0" marR="0" lvl="6" indent="0" algn="l" rtl="0">
              <a:spcBef>
                <a:spcPts val="0"/>
              </a:spcBef>
              <a:buNone/>
              <a:defRPr sz="1050" b="0" i="0" u="none" strike="noStrike" cap="none">
                <a:solidFill>
                  <a:srgbClr val="FFFFFF"/>
                </a:solidFill>
                <a:latin typeface="Calibri"/>
                <a:ea typeface="Calibri"/>
                <a:cs typeface="Calibri"/>
                <a:sym typeface="Calibri"/>
              </a:defRPr>
            </a:lvl7pPr>
            <a:lvl8pPr marL="0" marR="0" lvl="7" indent="0" algn="l" rtl="0">
              <a:spcBef>
                <a:spcPts val="0"/>
              </a:spcBef>
              <a:buNone/>
              <a:defRPr sz="1050" b="0" i="0" u="none" strike="noStrike" cap="none">
                <a:solidFill>
                  <a:srgbClr val="FFFFFF"/>
                </a:solidFill>
                <a:latin typeface="Calibri"/>
                <a:ea typeface="Calibri"/>
                <a:cs typeface="Calibri"/>
                <a:sym typeface="Calibri"/>
              </a:defRPr>
            </a:lvl8pPr>
            <a:lvl9pPr marL="0" marR="0" lvl="8" indent="0" algn="l" rtl="0">
              <a:spcBef>
                <a:spcPts val="0"/>
              </a:spcBef>
              <a:buNone/>
              <a:defRPr sz="105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turnonccmath.ne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5"/>
          <p:cNvPicPr preferRelativeResize="0"/>
          <p:nvPr/>
        </p:nvPicPr>
        <p:blipFill rotWithShape="1">
          <a:blip r:embed="rId3">
            <a:alphaModFix/>
          </a:blip>
          <a:srcRect l="26448" b="-1"/>
          <a:stretch/>
        </p:blipFill>
        <p:spPr>
          <a:xfrm>
            <a:off x="16" y="10"/>
            <a:ext cx="7556889" cy="6857990"/>
          </a:xfrm>
          <a:prstGeom prst="rect">
            <a:avLst/>
          </a:prstGeom>
          <a:noFill/>
          <a:ln>
            <a:noFill/>
          </a:ln>
        </p:spPr>
      </p:pic>
      <p:sp>
        <p:nvSpPr>
          <p:cNvPr id="111" name="Google Shape;111;p15"/>
          <p:cNvSpPr/>
          <p:nvPr/>
        </p:nvSpPr>
        <p:spPr>
          <a:xfrm>
            <a:off x="7556905" y="0"/>
            <a:ext cx="464131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txBox="1">
            <a:spLocks noGrp="1"/>
          </p:cNvSpPr>
          <p:nvPr>
            <p:ph type="ctrTitle"/>
          </p:nvPr>
        </p:nvSpPr>
        <p:spPr>
          <a:xfrm>
            <a:off x="7490597" y="568701"/>
            <a:ext cx="4773930" cy="3158036"/>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0"/>
              </a:spcBef>
              <a:spcAft>
                <a:spcPts val="0"/>
              </a:spcAft>
              <a:buClr>
                <a:schemeClr val="dk1"/>
              </a:buClr>
              <a:buSzPts val="1100"/>
              <a:buFont typeface="Arial"/>
              <a:buNone/>
            </a:pPr>
            <a:r>
              <a:rPr lang="en-US" sz="4800">
                <a:solidFill>
                  <a:srgbClr val="EFEFEF"/>
                </a:solidFill>
              </a:rPr>
              <a:t>The Complexity of Engaging Third Graders with Word Problems</a:t>
            </a:r>
            <a:r>
              <a:rPr lang="en-US" sz="4860">
                <a:solidFill>
                  <a:srgbClr val="FFFFFF"/>
                </a:solidFill>
                <a:latin typeface="Arial"/>
                <a:ea typeface="Arial"/>
                <a:cs typeface="Arial"/>
                <a:sym typeface="Arial"/>
              </a:rPr>
              <a:t>  </a:t>
            </a:r>
            <a:endParaRPr/>
          </a:p>
        </p:txBody>
      </p:sp>
      <p:sp>
        <p:nvSpPr>
          <p:cNvPr id="113" name="Google Shape;113;p15"/>
          <p:cNvSpPr txBox="1">
            <a:spLocks noGrp="1"/>
          </p:cNvSpPr>
          <p:nvPr>
            <p:ph type="subTitle" idx="1"/>
          </p:nvPr>
        </p:nvSpPr>
        <p:spPr>
          <a:xfrm>
            <a:off x="7799877" y="3998258"/>
            <a:ext cx="4155370" cy="15966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800">
                <a:solidFill>
                  <a:srgbClr val="FFFFFF"/>
                </a:solidFill>
              </a:rPr>
              <a:t>AUTHORS: SAVANNA HOFFMAN &amp; SYDNEY ALEXANDER                           	</a:t>
            </a:r>
            <a:endParaRPr/>
          </a:p>
          <a:p>
            <a:pPr marL="0" lvl="0" indent="0" algn="l" rtl="0">
              <a:lnSpc>
                <a:spcPct val="100000"/>
              </a:lnSpc>
              <a:spcBef>
                <a:spcPts val="1400"/>
              </a:spcBef>
              <a:spcAft>
                <a:spcPts val="0"/>
              </a:spcAft>
              <a:buSzPts val="1800"/>
              <a:buNone/>
            </a:pPr>
            <a:r>
              <a:rPr lang="en-US" sz="1800">
                <a:solidFill>
                  <a:srgbClr val="FFFFFF"/>
                </a:solidFill>
              </a:rPr>
              <a:t>MENTOR: DR. CLAUDIA BURGESS</a:t>
            </a:r>
            <a:endParaRPr/>
          </a:p>
        </p:txBody>
      </p:sp>
      <p:cxnSp>
        <p:nvCxnSpPr>
          <p:cNvPr id="114" name="Google Shape;114;p15"/>
          <p:cNvCxnSpPr/>
          <p:nvPr/>
        </p:nvCxnSpPr>
        <p:spPr>
          <a:xfrm>
            <a:off x="8185922" y="3651268"/>
            <a:ext cx="338328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Batang"/>
              <a:buNone/>
            </a:pPr>
            <a:r>
              <a:rPr lang="en-US">
                <a:latin typeface="Batang"/>
                <a:ea typeface="Batang"/>
                <a:cs typeface="Batang"/>
                <a:sym typeface="Batang"/>
              </a:rPr>
              <a:t>Initial Interview Assessment</a:t>
            </a:r>
            <a:endParaRPr/>
          </a:p>
        </p:txBody>
      </p:sp>
      <p:sp>
        <p:nvSpPr>
          <p:cNvPr id="168" name="Google Shape;168;p24"/>
          <p:cNvSpPr txBox="1">
            <a:spLocks noGrp="1"/>
          </p:cNvSpPr>
          <p:nvPr>
            <p:ph type="body" idx="1"/>
          </p:nvPr>
        </p:nvSpPr>
        <p:spPr>
          <a:xfrm>
            <a:off x="389050" y="2108200"/>
            <a:ext cx="11573700" cy="44457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u="sng" dirty="0">
                <a:solidFill>
                  <a:schemeClr val="dk1"/>
                </a:solidFill>
              </a:rPr>
              <a:t>Key Task #1 – (Take from-Change Unknown)</a:t>
            </a:r>
            <a:endParaRPr sz="2400" b="1" u="sng" dirty="0">
              <a:solidFill>
                <a:schemeClr val="dk1"/>
              </a:solidFill>
            </a:endParaRPr>
          </a:p>
          <a:p>
            <a:pPr marL="0" lvl="0" indent="0" algn="l" rtl="0">
              <a:lnSpc>
                <a:spcPct val="115000"/>
              </a:lnSpc>
              <a:spcBef>
                <a:spcPts val="0"/>
              </a:spcBef>
              <a:spcAft>
                <a:spcPts val="0"/>
              </a:spcAft>
              <a:buSzPts val="1100"/>
              <a:buNone/>
            </a:pPr>
            <a:r>
              <a:rPr lang="en-US" dirty="0">
                <a:solidFill>
                  <a:schemeClr val="dk1"/>
                </a:solidFill>
              </a:rPr>
              <a:t>      </a:t>
            </a:r>
            <a:r>
              <a:rPr lang="en-US" b="1" dirty="0">
                <a:solidFill>
                  <a:schemeClr val="dk1"/>
                </a:solidFill>
              </a:rPr>
              <a:t>  Student 1- </a:t>
            </a:r>
            <a:r>
              <a:rPr lang="en-US" dirty="0">
                <a:solidFill>
                  <a:schemeClr val="dk1"/>
                </a:solidFill>
              </a:rPr>
              <a:t>Ryan struggled with a misconception of the equal sign and task-avoidant behavior.  </a:t>
            </a:r>
            <a:endParaRPr dirty="0">
              <a:solidFill>
                <a:schemeClr val="dk1"/>
              </a:solidFill>
            </a:endParaRPr>
          </a:p>
          <a:p>
            <a:pPr marL="0" lvl="0" indent="457200" algn="l" rtl="0">
              <a:lnSpc>
                <a:spcPct val="115000"/>
              </a:lnSpc>
              <a:spcBef>
                <a:spcPts val="0"/>
              </a:spcBef>
              <a:spcAft>
                <a:spcPts val="0"/>
              </a:spcAft>
              <a:buSzPts val="1100"/>
              <a:buNone/>
            </a:pPr>
            <a:r>
              <a:rPr lang="en-US" b="1" dirty="0">
                <a:solidFill>
                  <a:schemeClr val="dk1"/>
                </a:solidFill>
              </a:rPr>
              <a:t>Student 2-</a:t>
            </a:r>
            <a:r>
              <a:rPr lang="en-US" dirty="0">
                <a:solidFill>
                  <a:schemeClr val="dk1"/>
                </a:solidFill>
              </a:rPr>
              <a:t> Jess displayed task avoidant behavior such as choosing to skip the problem as a whole due to a   	            breakdown in reading and comprehension. </a:t>
            </a:r>
            <a:endParaRPr dirty="0">
              <a:solidFill>
                <a:schemeClr val="dk1"/>
              </a:solidFill>
            </a:endParaRPr>
          </a:p>
          <a:p>
            <a:pPr marL="0" lvl="0" indent="457200" algn="l" rtl="0">
              <a:lnSpc>
                <a:spcPct val="115000"/>
              </a:lnSpc>
              <a:spcBef>
                <a:spcPts val="0"/>
              </a:spcBef>
              <a:spcAft>
                <a:spcPts val="0"/>
              </a:spcAft>
              <a:buSzPts val="1100"/>
              <a:buNone/>
            </a:pPr>
            <a:r>
              <a:rPr lang="en-US" b="1" dirty="0">
                <a:solidFill>
                  <a:schemeClr val="dk1"/>
                </a:solidFill>
              </a:rPr>
              <a:t>Student 3-</a:t>
            </a:r>
            <a:r>
              <a:rPr lang="en-US" dirty="0">
                <a:solidFill>
                  <a:schemeClr val="dk1"/>
                </a:solidFill>
              </a:rPr>
              <a:t> Katie tried to solve the problem but did so incorrectly also due to comprehension issues. </a:t>
            </a:r>
            <a:endParaRPr dirty="0">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US" b="1" dirty="0">
                <a:solidFill>
                  <a:schemeClr val="dk1"/>
                </a:solidFill>
              </a:rPr>
              <a:t>Student 4-</a:t>
            </a:r>
            <a:r>
              <a:rPr lang="en-US" dirty="0">
                <a:solidFill>
                  <a:schemeClr val="dk1"/>
                </a:solidFill>
              </a:rPr>
              <a:t> Lilly solved the problem correctly.</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400" b="1" u="sng" dirty="0">
                <a:solidFill>
                  <a:schemeClr val="dk1"/>
                </a:solidFill>
              </a:rPr>
              <a:t>Key Task #2- (Take from-Start Unknown)</a:t>
            </a:r>
            <a:endParaRPr sz="2400" b="1" u="sng" dirty="0">
              <a:solidFill>
                <a:schemeClr val="dk1"/>
              </a:solidFill>
            </a:endParaRPr>
          </a:p>
          <a:p>
            <a:pPr marL="0" lvl="0" indent="0" algn="l" rtl="0">
              <a:lnSpc>
                <a:spcPct val="115000"/>
              </a:lnSpc>
              <a:spcBef>
                <a:spcPts val="0"/>
              </a:spcBef>
              <a:spcAft>
                <a:spcPts val="0"/>
              </a:spcAft>
              <a:buSzPts val="1100"/>
              <a:buNone/>
            </a:pPr>
            <a:r>
              <a:rPr lang="en-US" dirty="0">
                <a:solidFill>
                  <a:schemeClr val="dk1"/>
                </a:solidFill>
              </a:rPr>
              <a:t>      </a:t>
            </a:r>
            <a:r>
              <a:rPr lang="en-US" b="1" dirty="0">
                <a:solidFill>
                  <a:schemeClr val="dk1"/>
                </a:solidFill>
              </a:rPr>
              <a:t>  Student 1-</a:t>
            </a:r>
            <a:r>
              <a:rPr lang="en-US" dirty="0">
                <a:solidFill>
                  <a:schemeClr val="dk1"/>
                </a:solidFill>
              </a:rPr>
              <a:t> Ryan chose to skip the task after reading it. </a:t>
            </a:r>
            <a:endParaRPr dirty="0">
              <a:solidFill>
                <a:schemeClr val="dk1"/>
              </a:solidFill>
            </a:endParaRPr>
          </a:p>
          <a:p>
            <a:pPr marL="0" lvl="0" indent="457200" algn="l" rtl="0">
              <a:lnSpc>
                <a:spcPct val="115000"/>
              </a:lnSpc>
              <a:spcBef>
                <a:spcPts val="0"/>
              </a:spcBef>
              <a:spcAft>
                <a:spcPts val="0"/>
              </a:spcAft>
              <a:buSzPts val="1100"/>
              <a:buNone/>
            </a:pPr>
            <a:r>
              <a:rPr lang="en-US" b="1" dirty="0">
                <a:solidFill>
                  <a:schemeClr val="dk1"/>
                </a:solidFill>
              </a:rPr>
              <a:t>Student 2-</a:t>
            </a:r>
            <a:r>
              <a:rPr lang="en-US" dirty="0">
                <a:solidFill>
                  <a:schemeClr val="dk1"/>
                </a:solidFill>
              </a:rPr>
              <a:t> Jess chose to skip the task after reading it. </a:t>
            </a:r>
            <a:endParaRPr dirty="0">
              <a:solidFill>
                <a:schemeClr val="dk1"/>
              </a:solidFill>
            </a:endParaRPr>
          </a:p>
          <a:p>
            <a:pPr marL="0" lvl="0" indent="457200" algn="l" rtl="0">
              <a:lnSpc>
                <a:spcPct val="115000"/>
              </a:lnSpc>
              <a:spcBef>
                <a:spcPts val="0"/>
              </a:spcBef>
              <a:spcAft>
                <a:spcPts val="0"/>
              </a:spcAft>
              <a:buSzPts val="1100"/>
              <a:buNone/>
            </a:pPr>
            <a:r>
              <a:rPr lang="en-US" b="1" dirty="0">
                <a:solidFill>
                  <a:schemeClr val="dk1"/>
                </a:solidFill>
              </a:rPr>
              <a:t>Student 3-</a:t>
            </a:r>
            <a:r>
              <a:rPr lang="en-US" dirty="0">
                <a:solidFill>
                  <a:schemeClr val="dk1"/>
                </a:solidFill>
              </a:rPr>
              <a:t> Katie failed to distinguish between relevant and irrelevant information.</a:t>
            </a:r>
            <a:endParaRPr dirty="0">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US" b="1" dirty="0">
                <a:solidFill>
                  <a:schemeClr val="dk1"/>
                </a:solidFill>
              </a:rPr>
              <a:t>Student 4-</a:t>
            </a:r>
            <a:r>
              <a:rPr lang="en-US" dirty="0">
                <a:solidFill>
                  <a:schemeClr val="dk1"/>
                </a:solidFill>
              </a:rPr>
              <a:t> Lilly fell for keyword traps and tended to irrelevant information due to comprehension issues.</a:t>
            </a:r>
            <a:endParaRPr dirty="0">
              <a:solidFill>
                <a:schemeClr val="dk1"/>
              </a:solidFill>
            </a:endParaRPr>
          </a:p>
          <a:p>
            <a:pPr marL="0" lvl="0" indent="0" algn="l" rtl="0">
              <a:lnSpc>
                <a:spcPct val="115000"/>
              </a:lnSpc>
              <a:spcBef>
                <a:spcPts val="0"/>
              </a:spcBef>
              <a:spcAft>
                <a:spcPts val="0"/>
              </a:spcAft>
              <a:buSzPts val="1100"/>
              <a:buNone/>
            </a:pPr>
            <a:r>
              <a:rPr lang="en-US" dirty="0">
                <a:solidFill>
                  <a:schemeClr val="dk1"/>
                </a:solidFill>
              </a:rPr>
              <a:t>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Batang"/>
              <a:buNone/>
            </a:pPr>
            <a:r>
              <a:rPr lang="en-US">
                <a:latin typeface="Batang"/>
                <a:ea typeface="Batang"/>
                <a:cs typeface="Batang"/>
                <a:sym typeface="Batang"/>
              </a:rPr>
              <a:t>Lesson 1: Introductory Lesson</a:t>
            </a:r>
            <a:endParaRPr/>
          </a:p>
        </p:txBody>
      </p:sp>
      <p:sp>
        <p:nvSpPr>
          <p:cNvPr id="174" name="Google Shape;174;p2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Autofit/>
          </a:bodyPr>
          <a:lstStyle/>
          <a:p>
            <a:pPr marL="91440" lvl="0" indent="-152400" algn="l" rtl="0">
              <a:lnSpc>
                <a:spcPct val="90000"/>
              </a:lnSpc>
              <a:spcBef>
                <a:spcPts val="0"/>
              </a:spcBef>
              <a:spcAft>
                <a:spcPts val="0"/>
              </a:spcAft>
              <a:buSzPts val="2400"/>
              <a:buChar char=" "/>
            </a:pPr>
            <a:r>
              <a:rPr lang="en-US" sz="2400">
                <a:solidFill>
                  <a:schemeClr val="dk1"/>
                </a:solidFill>
                <a:latin typeface="Batang"/>
                <a:ea typeface="Batang"/>
                <a:cs typeface="Batang"/>
                <a:sym typeface="Batang"/>
              </a:rPr>
              <a:t>The first lesson was an introduction to three-act tasks and carefully thinking about word problems. A three-act task is a set of three short videos that set up a scenario. Students watched a three-act task, then as a group, created a word problem based on what they learned and solved. Overall, this lesson gave insight on student personalities and appropriate objectives and goals for the summer. Based on our observations, we decided to focus on having students solve one or two step addition and subtraction problems with numbers less than 100 by using mental strategies for fluently adding and subtracting within 20.</a:t>
            </a:r>
            <a:br>
              <a:rPr lang="en-US" sz="2400" b="1">
                <a:solidFill>
                  <a:schemeClr val="dk1"/>
                </a:solidFill>
                <a:latin typeface="Batang"/>
                <a:ea typeface="Batang"/>
                <a:cs typeface="Batang"/>
                <a:sym typeface="Batang"/>
              </a:rPr>
            </a:br>
            <a:endParaRPr sz="2400">
              <a:latin typeface="Batang"/>
              <a:ea typeface="Batang"/>
              <a:cs typeface="Batang"/>
              <a:sym typeface="Batang"/>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Batang"/>
              <a:buNone/>
            </a:pPr>
            <a:r>
              <a:rPr lang="en-US">
                <a:latin typeface="Batang"/>
                <a:ea typeface="Batang"/>
                <a:cs typeface="Batang"/>
                <a:sym typeface="Batang"/>
              </a:rPr>
              <a:t>Lesson 2: Solving Word Problems with Concrete Objects</a:t>
            </a:r>
            <a:endParaRPr/>
          </a:p>
        </p:txBody>
      </p:sp>
      <p:sp>
        <p:nvSpPr>
          <p:cNvPr id="180" name="Google Shape;180;p26"/>
          <p:cNvSpPr txBox="1">
            <a:spLocks noGrp="1"/>
          </p:cNvSpPr>
          <p:nvPr>
            <p:ph type="body" idx="1"/>
          </p:nvPr>
        </p:nvSpPr>
        <p:spPr>
          <a:xfrm>
            <a:off x="1097280" y="2108201"/>
            <a:ext cx="5237205" cy="3760891"/>
          </a:xfrm>
          <a:prstGeom prst="rect">
            <a:avLst/>
          </a:prstGeom>
          <a:noFill/>
          <a:ln>
            <a:noFill/>
          </a:ln>
        </p:spPr>
        <p:txBody>
          <a:bodyPr spcFirstLastPara="1" wrap="square" lIns="0" tIns="45700" rIns="0" bIns="45700" anchor="t" anchorCtr="0">
            <a:noAutofit/>
          </a:bodyPr>
          <a:lstStyle/>
          <a:p>
            <a:pPr marL="0" lvl="0" indent="0">
              <a:spcBef>
                <a:spcPts val="0"/>
              </a:spcBef>
              <a:buSzPts val="2000"/>
              <a:buNone/>
            </a:pPr>
            <a:r>
              <a:rPr lang="en-US" dirty="0">
                <a:solidFill>
                  <a:schemeClr val="dk1"/>
                </a:solidFill>
                <a:latin typeface="Batang"/>
                <a:ea typeface="Batang"/>
                <a:cs typeface="Batang"/>
                <a:sym typeface="Batang"/>
              </a:rPr>
              <a:t>Lesson 2 served as a foundation for understanding student thinking and problem-solving skills. Students watched a </a:t>
            </a:r>
            <a:r>
              <a:rPr lang="en-US" dirty="0">
                <a:solidFill>
                  <a:schemeClr val="dk1"/>
                </a:solidFill>
                <a:latin typeface="Batang" panose="02030600000101010101" pitchFamily="18" charset="-127"/>
                <a:ea typeface="Batang" panose="02030600000101010101" pitchFamily="18" charset="-127"/>
                <a:cs typeface="Batang"/>
                <a:sym typeface="Batang"/>
              </a:rPr>
              <a:t>three-act task then were given corresponding open-task problems and charts to help organize their thinking. </a:t>
            </a:r>
            <a:r>
              <a:rPr lang="en-US" dirty="0">
                <a:solidFill>
                  <a:schemeClr val="dk1"/>
                </a:solidFill>
                <a:latin typeface="Batang" panose="02030600000101010101" pitchFamily="18" charset="-127"/>
                <a:ea typeface="Batang" panose="02030600000101010101" pitchFamily="18" charset="-127"/>
              </a:rPr>
              <a:t>Students tended to find all of the information needed to solve the three-act task but failed to know how to put that information to use. </a:t>
            </a:r>
            <a:endParaRPr dirty="0">
              <a:latin typeface="Batang" panose="02030600000101010101" pitchFamily="18" charset="-127"/>
              <a:ea typeface="Batang" panose="02030600000101010101" pitchFamily="18" charset="-127"/>
            </a:endParaRPr>
          </a:p>
        </p:txBody>
      </p:sp>
      <p:pic>
        <p:nvPicPr>
          <p:cNvPr id="181" name="Google Shape;181;p26"/>
          <p:cNvPicPr preferRelativeResize="0"/>
          <p:nvPr/>
        </p:nvPicPr>
        <p:blipFill rotWithShape="1">
          <a:blip r:embed="rId3">
            <a:alphaModFix/>
          </a:blip>
          <a:srcRect/>
          <a:stretch/>
        </p:blipFill>
        <p:spPr>
          <a:xfrm>
            <a:off x="6648859" y="2108201"/>
            <a:ext cx="5237205" cy="31036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Batang"/>
              <a:buNone/>
            </a:pPr>
            <a:r>
              <a:rPr lang="en-US">
                <a:latin typeface="Batang"/>
                <a:ea typeface="Batang"/>
                <a:cs typeface="Batang"/>
                <a:sym typeface="Batang"/>
              </a:rPr>
              <a:t>Lesson 3: Using Resources to Solve Word Problems</a:t>
            </a:r>
            <a:endParaRPr/>
          </a:p>
        </p:txBody>
      </p:sp>
      <p:sp>
        <p:nvSpPr>
          <p:cNvPr id="187" name="Google Shape;187;p27"/>
          <p:cNvSpPr txBox="1">
            <a:spLocks noGrp="1"/>
          </p:cNvSpPr>
          <p:nvPr>
            <p:ph type="body" idx="1"/>
          </p:nvPr>
        </p:nvSpPr>
        <p:spPr>
          <a:xfrm>
            <a:off x="1097280" y="2108201"/>
            <a:ext cx="4886831" cy="3760891"/>
          </a:xfrm>
          <a:prstGeom prst="rect">
            <a:avLst/>
          </a:prstGeom>
          <a:noFill/>
          <a:ln>
            <a:noFill/>
          </a:ln>
        </p:spPr>
        <p:txBody>
          <a:bodyPr spcFirstLastPara="1" wrap="square" lIns="0" tIns="45700" rIns="0" bIns="45700" anchor="t" anchorCtr="0">
            <a:noAutofit/>
          </a:bodyPr>
          <a:lstStyle/>
          <a:p>
            <a:pPr marL="0" lvl="0" indent="0">
              <a:spcBef>
                <a:spcPts val="0"/>
              </a:spcBef>
              <a:buNone/>
            </a:pPr>
            <a:r>
              <a:rPr lang="en-US" sz="1850" dirty="0">
                <a:solidFill>
                  <a:schemeClr val="dk1"/>
                </a:solidFill>
                <a:latin typeface="Batang"/>
                <a:ea typeface="Batang"/>
                <a:cs typeface="Batang"/>
                <a:sym typeface="Batang"/>
              </a:rPr>
              <a:t> </a:t>
            </a:r>
            <a:r>
              <a:rPr lang="en-US" dirty="0">
                <a:solidFill>
                  <a:schemeClr val="dk1"/>
                </a:solidFill>
                <a:latin typeface="Batang"/>
                <a:ea typeface="Batang"/>
                <a:cs typeface="Batang"/>
                <a:sym typeface="Batang"/>
              </a:rPr>
              <a:t>For lesson 3, students were shown a three-act task regarding cookies</a:t>
            </a:r>
            <a:r>
              <a:rPr lang="en-US" dirty="0">
                <a:solidFill>
                  <a:schemeClr val="dk1"/>
                </a:solidFill>
                <a:latin typeface="Batang" panose="02030600000101010101" pitchFamily="18" charset="-127"/>
                <a:ea typeface="Batang" panose="02030600000101010101" pitchFamily="18" charset="-127"/>
                <a:cs typeface="Batang"/>
                <a:sym typeface="Batang"/>
              </a:rPr>
              <a:t>. </a:t>
            </a:r>
            <a:r>
              <a:rPr lang="en-US" dirty="0">
                <a:solidFill>
                  <a:schemeClr val="dk1"/>
                </a:solidFill>
                <a:latin typeface="Batang" panose="02030600000101010101" pitchFamily="18" charset="-127"/>
                <a:ea typeface="Batang" panose="02030600000101010101" pitchFamily="18" charset="-127"/>
              </a:rPr>
              <a:t>The students needed to find how many cookies were taken from the package just by seeing pictures of the original package and how many were left. Students became confused when trying to keep track of all of the numbers involved in the problem. We decided to give students a more structured way to organize their thinking about each task to help them think more strategically.</a:t>
            </a:r>
          </a:p>
        </p:txBody>
      </p:sp>
      <p:pic>
        <p:nvPicPr>
          <p:cNvPr id="188" name="Google Shape;188;p27"/>
          <p:cNvPicPr preferRelativeResize="0"/>
          <p:nvPr/>
        </p:nvPicPr>
        <p:blipFill rotWithShape="1">
          <a:blip r:embed="rId3">
            <a:alphaModFix/>
          </a:blip>
          <a:srcRect/>
          <a:stretch/>
        </p:blipFill>
        <p:spPr>
          <a:xfrm>
            <a:off x="6935825" y="2108201"/>
            <a:ext cx="3330920" cy="40141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Batang"/>
              <a:buNone/>
            </a:pPr>
            <a:r>
              <a:rPr lang="en-US">
                <a:latin typeface="Batang"/>
                <a:ea typeface="Batang"/>
                <a:cs typeface="Batang"/>
                <a:sym typeface="Batang"/>
              </a:rPr>
              <a:t>Lesson 4: Introduction to Organizational Aid</a:t>
            </a:r>
            <a:endParaRPr/>
          </a:p>
        </p:txBody>
      </p:sp>
      <p:sp>
        <p:nvSpPr>
          <p:cNvPr id="194" name="Google Shape;194;p28"/>
          <p:cNvSpPr txBox="1">
            <a:spLocks noGrp="1"/>
          </p:cNvSpPr>
          <p:nvPr>
            <p:ph type="body" idx="1"/>
          </p:nvPr>
        </p:nvSpPr>
        <p:spPr>
          <a:xfrm>
            <a:off x="916658" y="2108200"/>
            <a:ext cx="10058400" cy="3760891"/>
          </a:xfrm>
          <a:prstGeom prst="rect">
            <a:avLst/>
          </a:prstGeom>
          <a:noFill/>
          <a:ln>
            <a:noFill/>
          </a:ln>
        </p:spPr>
        <p:txBody>
          <a:bodyPr spcFirstLastPara="1" wrap="square" lIns="0" tIns="45700" rIns="0" bIns="45700" anchor="t" anchorCtr="0">
            <a:noAutofit/>
          </a:bodyPr>
          <a:lstStyle/>
          <a:p>
            <a:pPr lvl="0"/>
            <a:r>
              <a:rPr lang="en-US" dirty="0">
                <a:solidFill>
                  <a:schemeClr val="dk1"/>
                </a:solidFill>
                <a:latin typeface="Batang"/>
                <a:ea typeface="Batang"/>
                <a:cs typeface="Batang"/>
                <a:sym typeface="Batang"/>
              </a:rPr>
              <a:t> </a:t>
            </a:r>
            <a:r>
              <a:rPr lang="en-US" dirty="0">
                <a:solidFill>
                  <a:schemeClr val="dk1"/>
                </a:solidFill>
                <a:latin typeface="Batang" panose="02030600000101010101" pitchFamily="18" charset="-127"/>
                <a:ea typeface="Batang" panose="02030600000101010101" pitchFamily="18" charset="-127"/>
              </a:rPr>
              <a:t>During lesson 4, we tested the new organizational aid we created. It was</a:t>
            </a:r>
          </a:p>
          <a:p>
            <a:pPr marL="0" lvl="0" indent="0">
              <a:spcBef>
                <a:spcPts val="0"/>
              </a:spcBef>
              <a:buNone/>
            </a:pPr>
            <a:r>
              <a:rPr lang="en-US" dirty="0">
                <a:solidFill>
                  <a:schemeClr val="dk1"/>
                </a:solidFill>
                <a:latin typeface="Batang" panose="02030600000101010101" pitchFamily="18" charset="-127"/>
                <a:ea typeface="Batang" panose="02030600000101010101" pitchFamily="18" charset="-127"/>
              </a:rPr>
              <a:t> a “Know, Don’t Know and Learned” chart designed to help students read mathematical word problems. Students used the information in the word problem to complete the chart then determined what they needed to find out based on what was left empty in the chart.</a:t>
            </a:r>
            <a:br>
              <a:rPr lang="en-US" dirty="0">
                <a:solidFill>
                  <a:schemeClr val="dk1"/>
                </a:solidFill>
                <a:latin typeface="Batang" panose="02030600000101010101" pitchFamily="18" charset="-127"/>
                <a:ea typeface="Batang" panose="02030600000101010101" pitchFamily="18" charset="-127"/>
              </a:rPr>
            </a:br>
            <a:endParaRPr lang="en-US" dirty="0">
              <a:latin typeface="Batang" panose="02030600000101010101" pitchFamily="18" charset="-127"/>
              <a:ea typeface="Batang" panose="02030600000101010101" pitchFamily="18" charset="-127"/>
            </a:endParaRPr>
          </a:p>
          <a:p>
            <a:pPr marL="0" lvl="0" indent="0" algn="l" rtl="0">
              <a:lnSpc>
                <a:spcPct val="100000"/>
              </a:lnSpc>
              <a:spcBef>
                <a:spcPts val="0"/>
              </a:spcBef>
              <a:spcAft>
                <a:spcPts val="0"/>
              </a:spcAft>
              <a:buSzPts val="2000"/>
              <a:buNone/>
            </a:pPr>
            <a:br>
              <a:rPr lang="en-US" dirty="0">
                <a:solidFill>
                  <a:schemeClr val="dk1"/>
                </a:solidFill>
              </a:rPr>
            </a:br>
            <a:endParaRPr dirty="0"/>
          </a:p>
          <a:p>
            <a:pPr marL="91440" lvl="0" indent="0" algn="l" rtl="0">
              <a:lnSpc>
                <a:spcPct val="100000"/>
              </a:lnSpc>
              <a:spcBef>
                <a:spcPts val="1200"/>
              </a:spcBef>
              <a:spcAft>
                <a:spcPts val="0"/>
              </a:spcAft>
              <a:buSzPts val="2000"/>
              <a:buNone/>
            </a:pPr>
            <a:endParaRPr dirty="0"/>
          </a:p>
        </p:txBody>
      </p:sp>
      <p:pic>
        <p:nvPicPr>
          <p:cNvPr id="195" name="Google Shape;195;p28"/>
          <p:cNvPicPr preferRelativeResize="0"/>
          <p:nvPr/>
        </p:nvPicPr>
        <p:blipFill rotWithShape="1">
          <a:blip r:embed="rId3">
            <a:alphaModFix/>
          </a:blip>
          <a:srcRect/>
          <a:stretch/>
        </p:blipFill>
        <p:spPr>
          <a:xfrm>
            <a:off x="3964272" y="3974756"/>
            <a:ext cx="6117278" cy="2079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Batang"/>
              <a:buNone/>
            </a:pPr>
            <a:r>
              <a:rPr lang="en-US">
                <a:latin typeface="Batang"/>
                <a:ea typeface="Batang"/>
                <a:cs typeface="Batang"/>
                <a:sym typeface="Batang"/>
              </a:rPr>
              <a:t>Lesson 5: Independently Using the Organizational Aid</a:t>
            </a:r>
            <a:endParaRPr/>
          </a:p>
        </p:txBody>
      </p:sp>
      <p:sp>
        <p:nvSpPr>
          <p:cNvPr id="201" name="Google Shape;201;p29"/>
          <p:cNvSpPr txBox="1">
            <a:spLocks noGrp="1"/>
          </p:cNvSpPr>
          <p:nvPr>
            <p:ph type="body" idx="1"/>
          </p:nvPr>
        </p:nvSpPr>
        <p:spPr>
          <a:xfrm>
            <a:off x="1097281" y="2108201"/>
            <a:ext cx="4354396" cy="3760891"/>
          </a:xfrm>
          <a:prstGeom prst="rect">
            <a:avLst/>
          </a:prstGeom>
          <a:noFill/>
          <a:ln>
            <a:noFill/>
          </a:ln>
        </p:spPr>
        <p:txBody>
          <a:bodyPr spcFirstLastPara="1" wrap="square" lIns="0" tIns="45700" rIns="0" bIns="45700" anchor="t" anchorCtr="0">
            <a:noAutofit/>
          </a:bodyPr>
          <a:lstStyle/>
          <a:p>
            <a:pPr marL="91440" lvl="0" indent="-117475" algn="l" rtl="0">
              <a:lnSpc>
                <a:spcPct val="80000"/>
              </a:lnSpc>
              <a:spcBef>
                <a:spcPts val="0"/>
              </a:spcBef>
              <a:spcAft>
                <a:spcPts val="0"/>
              </a:spcAft>
              <a:buSzPts val="1850"/>
              <a:buChar char=" "/>
            </a:pPr>
            <a:r>
              <a:rPr lang="en-US" sz="1850" dirty="0">
                <a:solidFill>
                  <a:schemeClr val="dk1"/>
                </a:solidFill>
              </a:rPr>
              <a:t>  </a:t>
            </a:r>
            <a:r>
              <a:rPr lang="en-US" sz="1850" dirty="0">
                <a:solidFill>
                  <a:schemeClr val="dk1"/>
                </a:solidFill>
                <a:latin typeface="Batang"/>
                <a:ea typeface="Batang"/>
                <a:cs typeface="Batang"/>
                <a:sym typeface="Batang"/>
              </a:rPr>
              <a:t>In lesson 5, we encouraged fully independent work. Students were able to find important features in word problems and fill out their charts accordingly. They also were able to complete open ended word problems. For example, students were given a word problem without numbers and were told to create their own problem by filling in numbers of their choice. Students were able to create a problem and solve it using their organizational chart. </a:t>
            </a:r>
            <a:endParaRPr dirty="0"/>
          </a:p>
          <a:p>
            <a:pPr marL="91440" lvl="0" indent="0" algn="l" rtl="0">
              <a:lnSpc>
                <a:spcPct val="80000"/>
              </a:lnSpc>
              <a:spcBef>
                <a:spcPts val="1400"/>
              </a:spcBef>
              <a:spcAft>
                <a:spcPts val="0"/>
              </a:spcAft>
              <a:buSzPts val="1850"/>
              <a:buNone/>
            </a:pPr>
            <a:endParaRPr sz="1850" dirty="0"/>
          </a:p>
        </p:txBody>
      </p:sp>
      <p:pic>
        <p:nvPicPr>
          <p:cNvPr id="202" name="Google Shape;202;p29"/>
          <p:cNvPicPr preferRelativeResize="0"/>
          <p:nvPr/>
        </p:nvPicPr>
        <p:blipFill rotWithShape="1">
          <a:blip r:embed="rId3">
            <a:alphaModFix/>
          </a:blip>
          <a:srcRect/>
          <a:stretch/>
        </p:blipFill>
        <p:spPr>
          <a:xfrm>
            <a:off x="5609308" y="2334969"/>
            <a:ext cx="5997073" cy="31282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Batang"/>
              <a:buNone/>
            </a:pPr>
            <a:r>
              <a:rPr lang="en-US">
                <a:latin typeface="Batang"/>
                <a:ea typeface="Batang"/>
                <a:cs typeface="Batang"/>
                <a:sym typeface="Batang"/>
              </a:rPr>
              <a:t>Lesson 6: Using Money to Solve Word Problems</a:t>
            </a:r>
            <a:endParaRPr/>
          </a:p>
        </p:txBody>
      </p:sp>
      <p:sp>
        <p:nvSpPr>
          <p:cNvPr id="208" name="Google Shape;208;p30"/>
          <p:cNvSpPr txBox="1">
            <a:spLocks noGrp="1"/>
          </p:cNvSpPr>
          <p:nvPr>
            <p:ph type="body" idx="1"/>
          </p:nvPr>
        </p:nvSpPr>
        <p:spPr>
          <a:xfrm>
            <a:off x="1097280" y="2108201"/>
            <a:ext cx="2942285" cy="3760891"/>
          </a:xfrm>
          <a:prstGeom prst="rect">
            <a:avLst/>
          </a:prstGeom>
          <a:noFill/>
          <a:ln>
            <a:noFill/>
          </a:ln>
        </p:spPr>
        <p:txBody>
          <a:bodyPr spcFirstLastPara="1" wrap="square" lIns="0" tIns="45700" rIns="0" bIns="45700" anchor="t" anchorCtr="0">
            <a:noAutofit/>
          </a:bodyPr>
          <a:lstStyle/>
          <a:p>
            <a:pPr marL="91440" lvl="0" indent="-127000" algn="l" rtl="0">
              <a:lnSpc>
                <a:spcPct val="100000"/>
              </a:lnSpc>
              <a:spcBef>
                <a:spcPts val="0"/>
              </a:spcBef>
              <a:spcAft>
                <a:spcPts val="0"/>
              </a:spcAft>
              <a:buSzPts val="2000"/>
              <a:buChar char=" "/>
            </a:pPr>
            <a:r>
              <a:rPr lang="en-US">
                <a:solidFill>
                  <a:schemeClr val="dk1"/>
                </a:solidFill>
                <a:latin typeface="Batang"/>
                <a:ea typeface="Batang"/>
                <a:cs typeface="Batang"/>
                <a:sym typeface="Batang"/>
              </a:rPr>
              <a:t>During this lesson, students were asked to solve word problems without numbers, but instead words that represented numbers such as “quarter” and “dime.” The children were able to use coins to help them solve their problems correctly.</a:t>
            </a:r>
            <a:endParaRPr>
              <a:latin typeface="Batang"/>
              <a:ea typeface="Batang"/>
              <a:cs typeface="Batang"/>
              <a:sym typeface="Batang"/>
            </a:endParaRPr>
          </a:p>
        </p:txBody>
      </p:sp>
      <p:pic>
        <p:nvPicPr>
          <p:cNvPr id="209" name="Google Shape;209;p30"/>
          <p:cNvPicPr preferRelativeResize="0"/>
          <p:nvPr/>
        </p:nvPicPr>
        <p:blipFill rotWithShape="1">
          <a:blip r:embed="rId3">
            <a:alphaModFix/>
          </a:blip>
          <a:srcRect b="34987"/>
          <a:stretch/>
        </p:blipFill>
        <p:spPr>
          <a:xfrm>
            <a:off x="4602864" y="2274146"/>
            <a:ext cx="6775519" cy="33036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Batang"/>
              <a:buNone/>
            </a:pPr>
            <a:r>
              <a:rPr lang="en-US">
                <a:latin typeface="Batang"/>
                <a:ea typeface="Batang"/>
                <a:cs typeface="Batang"/>
                <a:sym typeface="Batang"/>
              </a:rPr>
              <a:t>Lesson 7: Creating Word Problems Independently</a:t>
            </a:r>
            <a:endParaRPr/>
          </a:p>
        </p:txBody>
      </p:sp>
      <p:sp>
        <p:nvSpPr>
          <p:cNvPr id="215" name="Google Shape;215;p3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Autofit/>
          </a:bodyPr>
          <a:lstStyle/>
          <a:p>
            <a:pPr marL="91440" lvl="0" indent="-127000" algn="l" rtl="0">
              <a:lnSpc>
                <a:spcPct val="100000"/>
              </a:lnSpc>
              <a:spcBef>
                <a:spcPts val="0"/>
              </a:spcBef>
              <a:spcAft>
                <a:spcPts val="0"/>
              </a:spcAft>
              <a:buSzPts val="2000"/>
              <a:buChar char=" "/>
            </a:pPr>
            <a:r>
              <a:rPr lang="en-US" dirty="0">
                <a:solidFill>
                  <a:schemeClr val="dk1"/>
                </a:solidFill>
                <a:latin typeface="Batang"/>
                <a:ea typeface="Batang"/>
                <a:cs typeface="Batang"/>
                <a:sym typeface="Batang"/>
              </a:rPr>
              <a:t>During the final lesson, students were able to create their own word problems based on any lesson they have done this summer. By engaging in an open task to create a word problem, students were able to produce mathematical problems on their own with little limitations.</a:t>
            </a:r>
            <a:endParaRPr b="1" dirty="0">
              <a:latin typeface="Batang"/>
              <a:ea typeface="Batang"/>
              <a:cs typeface="Batang"/>
              <a:sym typeface="Batang"/>
            </a:endParaRPr>
          </a:p>
          <a:p>
            <a:pPr marL="91440" lvl="0" indent="0" algn="l" rtl="0">
              <a:lnSpc>
                <a:spcPct val="100000"/>
              </a:lnSpc>
              <a:spcBef>
                <a:spcPts val="1400"/>
              </a:spcBef>
              <a:spcAft>
                <a:spcPts val="0"/>
              </a:spcAft>
              <a:buSzPts val="2000"/>
              <a:buNone/>
            </a:pPr>
            <a:endParaRPr lang="en-US" dirty="0"/>
          </a:p>
          <a:p>
            <a:pPr marL="91440" lvl="0" indent="0" algn="l" rtl="0">
              <a:lnSpc>
                <a:spcPct val="100000"/>
              </a:lnSpc>
              <a:spcBef>
                <a:spcPts val="1400"/>
              </a:spcBef>
              <a:spcAft>
                <a:spcPts val="0"/>
              </a:spcAft>
              <a:buSzPts val="2000"/>
              <a:buNone/>
            </a:pPr>
            <a:r>
              <a:rPr lang="en-US" dirty="0"/>
              <a:t>For example, one student wrote their own problem as “</a:t>
            </a:r>
            <a:r>
              <a:rPr lang="en-US" b="1" dirty="0"/>
              <a:t>Savanna had 975 stars. Sydney had 85 more stars. How many stars in all?”</a:t>
            </a:r>
            <a:endParaRP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title"/>
          </p:nvPr>
        </p:nvSpPr>
        <p:spPr>
          <a:xfrm>
            <a:off x="1102855" y="213978"/>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Batang"/>
              <a:buNone/>
            </a:pPr>
            <a:r>
              <a:rPr lang="en-US">
                <a:latin typeface="Batang"/>
                <a:ea typeface="Batang"/>
                <a:cs typeface="Batang"/>
                <a:sym typeface="Batang"/>
              </a:rPr>
              <a:t>Final Interview Assessment</a:t>
            </a:r>
            <a:endParaRPr/>
          </a:p>
        </p:txBody>
      </p:sp>
      <p:sp>
        <p:nvSpPr>
          <p:cNvPr id="222" name="Google Shape;222;p32"/>
          <p:cNvSpPr txBox="1">
            <a:spLocks noGrp="1"/>
          </p:cNvSpPr>
          <p:nvPr>
            <p:ph type="body" idx="1"/>
          </p:nvPr>
        </p:nvSpPr>
        <p:spPr>
          <a:xfrm>
            <a:off x="228500" y="1828800"/>
            <a:ext cx="11807100" cy="51608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u="sng" dirty="0">
                <a:solidFill>
                  <a:schemeClr val="dk1"/>
                </a:solidFill>
              </a:rPr>
              <a:t>Key Task #1 – (Take from-Change Unknown)</a:t>
            </a:r>
            <a:endParaRPr sz="2400" b="1"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400" b="1" dirty="0">
                <a:solidFill>
                  <a:schemeClr val="dk1"/>
                </a:solidFill>
                <a:latin typeface="Arial"/>
                <a:ea typeface="Arial"/>
                <a:cs typeface="Arial"/>
                <a:sym typeface="Arial"/>
              </a:rPr>
              <a:t> 	</a:t>
            </a:r>
            <a:r>
              <a:rPr lang="en-US" sz="1800" b="1" dirty="0">
                <a:solidFill>
                  <a:schemeClr val="dk1"/>
                </a:solidFill>
              </a:rPr>
              <a:t>Student 1- </a:t>
            </a:r>
            <a:r>
              <a:rPr lang="en-US" sz="1800" dirty="0">
                <a:solidFill>
                  <a:schemeClr val="dk1"/>
                </a:solidFill>
              </a:rPr>
              <a:t>Ryan yet again struggled with the misconception of the equal sign although he got the answer technically 		  correct. </a:t>
            </a:r>
            <a:endParaRPr sz="1800" dirty="0">
              <a:solidFill>
                <a:schemeClr val="dk1"/>
              </a:solidFill>
            </a:endParaRPr>
          </a:p>
          <a:p>
            <a:pPr marL="0" lvl="0" indent="0" algn="l" rtl="0">
              <a:lnSpc>
                <a:spcPct val="115000"/>
              </a:lnSpc>
              <a:spcBef>
                <a:spcPts val="0"/>
              </a:spcBef>
              <a:spcAft>
                <a:spcPts val="0"/>
              </a:spcAft>
              <a:buSzPts val="1100"/>
              <a:buNone/>
            </a:pPr>
            <a:r>
              <a:rPr lang="en-US" sz="1800" b="1" dirty="0">
                <a:solidFill>
                  <a:schemeClr val="dk1"/>
                </a:solidFill>
              </a:rPr>
              <a:t> 	Student 2-</a:t>
            </a:r>
            <a:r>
              <a:rPr lang="en-US" sz="1800" dirty="0">
                <a:solidFill>
                  <a:schemeClr val="dk1"/>
                </a:solidFill>
              </a:rPr>
              <a:t> Jess got the problem wrong due to comprehension issues.	</a:t>
            </a:r>
          </a:p>
          <a:p>
            <a:pPr marL="0" lvl="0" indent="0" algn="l" rtl="0">
              <a:lnSpc>
                <a:spcPct val="115000"/>
              </a:lnSpc>
              <a:spcBef>
                <a:spcPts val="0"/>
              </a:spcBef>
              <a:spcAft>
                <a:spcPts val="0"/>
              </a:spcAft>
              <a:buSzPts val="1100"/>
              <a:buNone/>
            </a:pPr>
            <a:r>
              <a:rPr lang="en-US" sz="1800" b="1" dirty="0">
                <a:solidFill>
                  <a:schemeClr val="dk1"/>
                </a:solidFill>
              </a:rPr>
              <a:t>	Student 3-</a:t>
            </a:r>
            <a:r>
              <a:rPr lang="en-US" sz="1800" dirty="0">
                <a:solidFill>
                  <a:schemeClr val="dk1"/>
                </a:solidFill>
              </a:rPr>
              <a:t> Katie showed task avoidant behavior throughout that seems to come from reading and comprehension 		  issues. </a:t>
            </a:r>
            <a:endParaRPr sz="1800" dirty="0">
              <a:solidFill>
                <a:schemeClr val="dk1"/>
              </a:solidFill>
            </a:endParaRPr>
          </a:p>
          <a:p>
            <a:pPr marL="0" lvl="0" indent="457200" algn="l" rtl="0">
              <a:lnSpc>
                <a:spcPct val="115000"/>
              </a:lnSpc>
              <a:spcBef>
                <a:spcPts val="0"/>
              </a:spcBef>
              <a:spcAft>
                <a:spcPts val="0"/>
              </a:spcAft>
              <a:buSzPts val="1100"/>
              <a:buNone/>
            </a:pPr>
            <a:r>
              <a:rPr lang="en-US" sz="1800" b="1" dirty="0">
                <a:solidFill>
                  <a:schemeClr val="dk1"/>
                </a:solidFill>
              </a:rPr>
              <a:t>	Student 4-</a:t>
            </a:r>
            <a:r>
              <a:rPr lang="en-US" sz="1800" dirty="0">
                <a:solidFill>
                  <a:schemeClr val="dk1"/>
                </a:solidFill>
              </a:rPr>
              <a:t> Lilly got the problem wrong also but seemed to struggle with comprehension as well.</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400" b="1" u="sng" dirty="0">
                <a:solidFill>
                  <a:schemeClr val="dk1"/>
                </a:solidFill>
              </a:rPr>
              <a:t>Key Task #2- (Take from-Start Unknown)</a:t>
            </a:r>
            <a:endParaRPr sz="2400" b="1" u="sng" dirty="0">
              <a:solidFill>
                <a:schemeClr val="dk1"/>
              </a:solidFill>
            </a:endParaRPr>
          </a:p>
          <a:p>
            <a:pPr marL="0" lvl="0" indent="0" algn="l" rtl="0">
              <a:lnSpc>
                <a:spcPct val="115000"/>
              </a:lnSpc>
              <a:spcBef>
                <a:spcPts val="0"/>
              </a:spcBef>
              <a:spcAft>
                <a:spcPts val="0"/>
              </a:spcAft>
              <a:buSzPts val="1100"/>
              <a:buNone/>
            </a:pPr>
            <a:r>
              <a:rPr lang="en-US" sz="2400" dirty="0">
                <a:solidFill>
                  <a:schemeClr val="dk1"/>
                </a:solidFill>
                <a:latin typeface="Arial"/>
                <a:ea typeface="Arial"/>
                <a:cs typeface="Arial"/>
                <a:sym typeface="Arial"/>
              </a:rPr>
              <a:t>   </a:t>
            </a:r>
            <a:r>
              <a:rPr lang="en-US" dirty="0">
                <a:solidFill>
                  <a:schemeClr val="dk1"/>
                </a:solidFill>
              </a:rPr>
              <a:t>  	</a:t>
            </a:r>
            <a:r>
              <a:rPr lang="en-US" b="1" dirty="0">
                <a:solidFill>
                  <a:schemeClr val="dk1"/>
                </a:solidFill>
              </a:rPr>
              <a:t> </a:t>
            </a:r>
            <a:r>
              <a:rPr lang="en-US" sz="1800" b="1" dirty="0">
                <a:solidFill>
                  <a:schemeClr val="dk1"/>
                </a:solidFill>
              </a:rPr>
              <a:t>Student 1-</a:t>
            </a:r>
            <a:r>
              <a:rPr lang="en-US" sz="1800" dirty="0">
                <a:solidFill>
                  <a:schemeClr val="dk1"/>
                </a:solidFill>
              </a:rPr>
              <a:t> Ryan also was able to use his mathematical skills to solve the problem correctly.</a:t>
            </a:r>
            <a:endParaRPr sz="1800" dirty="0">
              <a:solidFill>
                <a:schemeClr val="dk1"/>
              </a:solidFill>
            </a:endParaRPr>
          </a:p>
          <a:p>
            <a:pPr marL="0" lvl="0" indent="457200" algn="l" rtl="0">
              <a:lnSpc>
                <a:spcPct val="115000"/>
              </a:lnSpc>
              <a:spcBef>
                <a:spcPts val="0"/>
              </a:spcBef>
              <a:spcAft>
                <a:spcPts val="0"/>
              </a:spcAft>
              <a:buSzPts val="1100"/>
              <a:buNone/>
            </a:pPr>
            <a:r>
              <a:rPr lang="en-US" sz="1800" b="1" dirty="0">
                <a:solidFill>
                  <a:schemeClr val="dk1"/>
                </a:solidFill>
              </a:rPr>
              <a:t>	Student 2-</a:t>
            </a:r>
            <a:r>
              <a:rPr lang="en-US" sz="1800" dirty="0">
                <a:solidFill>
                  <a:schemeClr val="dk1"/>
                </a:solidFill>
              </a:rPr>
              <a:t> Jess completed the problem during this assessment.</a:t>
            </a:r>
            <a:endParaRPr sz="1800" dirty="0">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US" sz="1800" b="1" dirty="0">
                <a:solidFill>
                  <a:schemeClr val="dk1"/>
                </a:solidFill>
              </a:rPr>
              <a:t>	Student 3-</a:t>
            </a:r>
            <a:r>
              <a:rPr lang="en-US" sz="1800" dirty="0">
                <a:solidFill>
                  <a:schemeClr val="dk1"/>
                </a:solidFill>
              </a:rPr>
              <a:t>  Katie had task avoidant behavior during this question but ultimately was able to complete the problem 		   with the correct answer.</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dirty="0">
                <a:solidFill>
                  <a:schemeClr val="dk1"/>
                </a:solidFill>
              </a:rPr>
              <a:t>	</a:t>
            </a:r>
            <a:r>
              <a:rPr lang="en-US" sz="1800" b="1" dirty="0">
                <a:solidFill>
                  <a:schemeClr val="dk1"/>
                </a:solidFill>
              </a:rPr>
              <a:t>Student 4- </a:t>
            </a:r>
            <a:r>
              <a:rPr lang="en-US" sz="1800" dirty="0">
                <a:solidFill>
                  <a:schemeClr val="dk1"/>
                </a:solidFill>
              </a:rPr>
              <a:t>Lilly re-read the problem multiple times and did not fall for the “keyword traps” yet again. </a:t>
            </a:r>
            <a:endParaRPr sz="1800" dirty="0">
              <a:solidFill>
                <a:schemeClr val="dk1"/>
              </a:solidFill>
            </a:endParaRPr>
          </a:p>
          <a:p>
            <a:pPr marL="91440" lvl="0" indent="0" algn="l" rtl="0">
              <a:lnSpc>
                <a:spcPct val="100000"/>
              </a:lnSpc>
              <a:spcBef>
                <a:spcPts val="0"/>
              </a:spcBef>
              <a:spcAft>
                <a:spcPts val="0"/>
              </a:spcAft>
              <a:buSzPts val="20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title"/>
          </p:nvPr>
        </p:nvSpPr>
        <p:spPr>
          <a:xfrm>
            <a:off x="554831" y="129441"/>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Batang"/>
              <a:buNone/>
            </a:pPr>
            <a:r>
              <a:rPr lang="en-US">
                <a:latin typeface="Batang"/>
                <a:ea typeface="Batang"/>
                <a:cs typeface="Batang"/>
                <a:sym typeface="Batang"/>
              </a:rPr>
              <a:t>Reflection</a:t>
            </a:r>
            <a:endParaRPr/>
          </a:p>
        </p:txBody>
      </p:sp>
      <p:sp>
        <p:nvSpPr>
          <p:cNvPr id="228" name="Google Shape;228;p33"/>
          <p:cNvSpPr txBox="1">
            <a:spLocks noGrp="1"/>
          </p:cNvSpPr>
          <p:nvPr>
            <p:ph type="body" idx="1"/>
          </p:nvPr>
        </p:nvSpPr>
        <p:spPr>
          <a:xfrm>
            <a:off x="554831" y="2028825"/>
            <a:ext cx="11082337" cy="4342547"/>
          </a:xfrm>
          <a:prstGeom prst="rect">
            <a:avLst/>
          </a:prstGeom>
          <a:noFill/>
          <a:ln>
            <a:noFill/>
          </a:ln>
        </p:spPr>
        <p:txBody>
          <a:bodyPr spcFirstLastPara="1" wrap="square" lIns="0" tIns="45700" rIns="0" bIns="45700" anchor="t" anchorCtr="0">
            <a:noAutofit/>
          </a:bodyPr>
          <a:lstStyle/>
          <a:p>
            <a:pPr marL="91440" lvl="0" indent="-107950">
              <a:lnSpc>
                <a:spcPct val="80000"/>
              </a:lnSpc>
              <a:spcBef>
                <a:spcPts val="0"/>
              </a:spcBef>
              <a:buSzPts val="1700"/>
            </a:pPr>
            <a:r>
              <a:rPr lang="en-US" b="1" dirty="0">
                <a:latin typeface="Batang"/>
                <a:ea typeface="Batang"/>
                <a:cs typeface="Batang"/>
                <a:sym typeface="Batang"/>
              </a:rPr>
              <a:t>When engaging with word problems, there are two critical areas of focus: reading/language arts and mathematics. In other words, children must be able to read and comprehend the language in the problem while simultaneously comprehending the mathematics of the problem in order to transition it into a mathematical plan for solving. </a:t>
            </a:r>
          </a:p>
          <a:p>
            <a:pPr marL="91440" lvl="0" indent="-107950">
              <a:lnSpc>
                <a:spcPct val="80000"/>
              </a:lnSpc>
              <a:spcBef>
                <a:spcPts val="0"/>
              </a:spcBef>
              <a:buSzPts val="1700"/>
            </a:pPr>
            <a:endParaRPr lang="en-US" sz="1700" dirty="0">
              <a:latin typeface="Batang"/>
              <a:ea typeface="Batang"/>
              <a:cs typeface="Batang"/>
              <a:sym typeface="Batang"/>
            </a:endParaRPr>
          </a:p>
          <a:p>
            <a:pPr marL="91440" lvl="0" indent="-107950">
              <a:lnSpc>
                <a:spcPct val="80000"/>
              </a:lnSpc>
              <a:spcBef>
                <a:spcPts val="0"/>
              </a:spcBef>
              <a:buSzPts val="1700"/>
            </a:pPr>
            <a:endParaRPr lang="en-US" sz="1800" dirty="0">
              <a:latin typeface="Batang"/>
              <a:ea typeface="Batang"/>
              <a:cs typeface="Batang"/>
              <a:sym typeface="Batang"/>
            </a:endParaRPr>
          </a:p>
          <a:p>
            <a:pPr marL="91440" lvl="0" indent="-107950">
              <a:lnSpc>
                <a:spcPct val="80000"/>
              </a:lnSpc>
              <a:spcBef>
                <a:spcPts val="0"/>
              </a:spcBef>
              <a:buSzPts val="1700"/>
            </a:pPr>
            <a:r>
              <a:rPr lang="en-US" sz="1700" dirty="0">
                <a:latin typeface="Batang"/>
                <a:ea typeface="Batang"/>
                <a:cs typeface="Batang"/>
                <a:sym typeface="Batang"/>
              </a:rPr>
              <a:t>Because of the complexity of these types of problems, it is crucial to implement instruction that supports student engagement and motivation through strategies such as:</a:t>
            </a:r>
            <a:endParaRPr dirty="0"/>
          </a:p>
          <a:p>
            <a:pPr marL="1699999" lvl="8" indent="-228599" algn="l" rtl="0">
              <a:lnSpc>
                <a:spcPct val="70000"/>
              </a:lnSpc>
              <a:spcBef>
                <a:spcPts val="400"/>
              </a:spcBef>
              <a:spcAft>
                <a:spcPts val="0"/>
              </a:spcAft>
              <a:buSzPts val="1870"/>
              <a:buFont typeface="Arial"/>
              <a:buChar char="•"/>
            </a:pPr>
            <a:r>
              <a:rPr lang="en-US" sz="1870" dirty="0">
                <a:latin typeface="Batang"/>
                <a:ea typeface="Batang"/>
                <a:cs typeface="Batang"/>
                <a:sym typeface="Batang"/>
              </a:rPr>
              <a:t>using real world situations </a:t>
            </a:r>
            <a:endParaRPr dirty="0"/>
          </a:p>
          <a:p>
            <a:pPr marL="1699999" lvl="8" indent="-228599" algn="l" rtl="0">
              <a:lnSpc>
                <a:spcPct val="70000"/>
              </a:lnSpc>
              <a:spcBef>
                <a:spcPts val="600"/>
              </a:spcBef>
              <a:spcAft>
                <a:spcPts val="0"/>
              </a:spcAft>
              <a:buSzPts val="1870"/>
              <a:buFont typeface="Arial"/>
              <a:buChar char="•"/>
            </a:pPr>
            <a:r>
              <a:rPr lang="en-US" sz="1870" dirty="0">
                <a:latin typeface="Batang"/>
                <a:ea typeface="Batang"/>
                <a:cs typeface="Batang"/>
                <a:sym typeface="Batang"/>
              </a:rPr>
              <a:t>student interests</a:t>
            </a:r>
            <a:endParaRPr dirty="0"/>
          </a:p>
          <a:p>
            <a:pPr marL="1699999" lvl="8" indent="-228599" algn="l" rtl="0">
              <a:lnSpc>
                <a:spcPct val="70000"/>
              </a:lnSpc>
              <a:spcBef>
                <a:spcPts val="600"/>
              </a:spcBef>
              <a:spcAft>
                <a:spcPts val="0"/>
              </a:spcAft>
              <a:buSzPts val="1870"/>
              <a:buFont typeface="Arial"/>
              <a:buChar char="•"/>
            </a:pPr>
            <a:r>
              <a:rPr lang="en-US" sz="1870" dirty="0">
                <a:latin typeface="Batang"/>
                <a:ea typeface="Batang"/>
                <a:cs typeface="Batang"/>
                <a:sym typeface="Batang"/>
              </a:rPr>
              <a:t>hands-on inquiry-based instruction</a:t>
            </a:r>
            <a:endParaRPr dirty="0"/>
          </a:p>
          <a:p>
            <a:pPr marL="1699999" lvl="8" indent="-228599" algn="l" rtl="0">
              <a:lnSpc>
                <a:spcPct val="70000"/>
              </a:lnSpc>
              <a:spcBef>
                <a:spcPts val="600"/>
              </a:spcBef>
              <a:spcAft>
                <a:spcPts val="0"/>
              </a:spcAft>
              <a:buSzPts val="1870"/>
              <a:buFont typeface="Arial"/>
              <a:buChar char="•"/>
            </a:pPr>
            <a:r>
              <a:rPr lang="en-US" sz="1870" dirty="0">
                <a:latin typeface="Batang"/>
                <a:ea typeface="Batang"/>
                <a:cs typeface="Batang"/>
                <a:sym typeface="Batang"/>
              </a:rPr>
              <a:t>student-constructed problems</a:t>
            </a:r>
            <a:endParaRPr dirty="0"/>
          </a:p>
          <a:p>
            <a:pPr marL="1699999" lvl="8" indent="-228599" algn="l" rtl="0">
              <a:lnSpc>
                <a:spcPct val="70000"/>
              </a:lnSpc>
              <a:spcBef>
                <a:spcPts val="600"/>
              </a:spcBef>
              <a:spcAft>
                <a:spcPts val="0"/>
              </a:spcAft>
              <a:buSzPts val="1870"/>
              <a:buFont typeface="Arial"/>
              <a:buChar char="•"/>
            </a:pPr>
            <a:r>
              <a:rPr lang="en-US" sz="1870" dirty="0">
                <a:latin typeface="Batang"/>
                <a:ea typeface="Batang"/>
                <a:cs typeface="Batang"/>
                <a:sym typeface="Batang"/>
              </a:rPr>
              <a:t>external rewards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Batang"/>
              <a:buNone/>
            </a:pPr>
            <a:r>
              <a:rPr lang="en-US">
                <a:latin typeface="Batang"/>
                <a:ea typeface="Batang"/>
                <a:cs typeface="Batang"/>
                <a:sym typeface="Batang"/>
              </a:rPr>
              <a:t>Introduction</a:t>
            </a:r>
            <a:endParaRPr/>
          </a:p>
        </p:txBody>
      </p:sp>
      <p:sp>
        <p:nvSpPr>
          <p:cNvPr id="120" name="Google Shape;120;p16"/>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Autofit/>
          </a:bodyPr>
          <a:lstStyle/>
          <a:p>
            <a:pPr marL="0" lvl="0" indent="457200" algn="l" rtl="0">
              <a:lnSpc>
                <a:spcPct val="90000"/>
              </a:lnSpc>
              <a:spcBef>
                <a:spcPts val="0"/>
              </a:spcBef>
              <a:spcAft>
                <a:spcPts val="0"/>
              </a:spcAft>
              <a:buSzPts val="2600"/>
              <a:buNone/>
            </a:pPr>
            <a:r>
              <a:rPr lang="en-US" sz="2600">
                <a:solidFill>
                  <a:schemeClr val="dk1"/>
                </a:solidFill>
                <a:latin typeface="Batang"/>
                <a:ea typeface="Batang"/>
                <a:cs typeface="Batang"/>
                <a:sym typeface="Batang"/>
              </a:rPr>
              <a:t>Students are often afraid to solve mathematical word problems (Nosegbe-Okoka, 2004). All too often, panic sets in, self-esteem lowers, thinking shuts down, and an explosion of hands go up in the air pleading for help (Ponce &amp; Garrison, 2005). As a result, students gloss over details of word problems, simply guess what to do, and perform random calculations without logical reasoning (Braddock-Hunt, 2015). How can teachers alleviate students’ fears of word problems and ensure that students are conceptualizing this mathematical process? </a:t>
            </a:r>
            <a:r>
              <a:rPr lang="en-US" sz="2600">
                <a:solidFill>
                  <a:schemeClr val="dk1"/>
                </a:solidFill>
                <a:latin typeface="Arial"/>
                <a:ea typeface="Arial"/>
                <a:cs typeface="Arial"/>
                <a:sym typeface="Arial"/>
              </a:rPr>
              <a:t> </a:t>
            </a:r>
            <a:endParaRPr sz="2600">
              <a:latin typeface="Arial"/>
              <a:ea typeface="Arial"/>
              <a:cs typeface="Arial"/>
              <a:sym typeface="Arial"/>
            </a:endParaRPr>
          </a:p>
          <a:p>
            <a:pPr marL="91440" lvl="0" indent="0" algn="l" rtl="0">
              <a:lnSpc>
                <a:spcPct val="90000"/>
              </a:lnSpc>
              <a:spcBef>
                <a:spcPts val="1200"/>
              </a:spcBef>
              <a:spcAft>
                <a:spcPts val="0"/>
              </a:spcAft>
              <a:buSzPts val="2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8B351-4EF0-4ECF-81F4-3ECA4F183CF5}"/>
              </a:ext>
            </a:extLst>
          </p:cNvPr>
          <p:cNvPicPr>
            <a:picLocks noChangeAspect="1"/>
          </p:cNvPicPr>
          <p:nvPr/>
        </p:nvPicPr>
        <p:blipFill>
          <a:blip r:embed="rId2"/>
          <a:stretch>
            <a:fillRect/>
          </a:stretch>
        </p:blipFill>
        <p:spPr>
          <a:xfrm>
            <a:off x="2669310" y="729895"/>
            <a:ext cx="6853380" cy="5398210"/>
          </a:xfrm>
          <a:prstGeom prst="rect">
            <a:avLst/>
          </a:prstGeom>
        </p:spPr>
      </p:pic>
    </p:spTree>
    <p:extLst>
      <p:ext uri="{BB962C8B-B14F-4D97-AF65-F5344CB8AC3E}">
        <p14:creationId xmlns:p14="http://schemas.microsoft.com/office/powerpoint/2010/main" val="4168185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Calibri"/>
              <a:buNone/>
            </a:pPr>
            <a:r>
              <a:rPr lang="en-US"/>
              <a:t>References</a:t>
            </a:r>
            <a:endParaRPr/>
          </a:p>
        </p:txBody>
      </p:sp>
      <p:sp>
        <p:nvSpPr>
          <p:cNvPr id="234" name="Google Shape;234;p3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00000"/>
              </a:buClr>
              <a:buSzPts val="1200"/>
              <a:buNone/>
            </a:pPr>
            <a:r>
              <a:rPr lang="en-US" sz="1200">
                <a:solidFill>
                  <a:srgbClr val="000000"/>
                </a:solidFill>
              </a:rPr>
              <a:t>Barlow, A. (2010). Building word problems: What does it take? </a:t>
            </a:r>
            <a:r>
              <a:rPr lang="en-US" sz="1200" i="1">
                <a:solidFill>
                  <a:srgbClr val="000000"/>
                </a:solidFill>
              </a:rPr>
              <a:t>Teaching Children Mathematics,</a:t>
            </a:r>
            <a:r>
              <a:rPr lang="en-US" sz="1200">
                <a:solidFill>
                  <a:srgbClr val="000000"/>
                </a:solidFill>
              </a:rPr>
              <a:t> </a:t>
            </a:r>
            <a:r>
              <a:rPr lang="en-US" sz="1200" i="1">
                <a:solidFill>
                  <a:srgbClr val="000000"/>
                </a:solidFill>
              </a:rPr>
              <a:t>17</a:t>
            </a:r>
            <a:r>
              <a:rPr lang="en-US" sz="1200">
                <a:solidFill>
                  <a:srgbClr val="000000"/>
                </a:solidFill>
              </a:rPr>
              <a:t>(3), 140-14.</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200"/>
              <a:buNone/>
            </a:pPr>
            <a:r>
              <a:rPr lang="en-US" sz="1200">
                <a:solidFill>
                  <a:srgbClr val="000000"/>
                </a:solidFill>
              </a:rPr>
              <a:t>Braddock-Hunt, J. (2015). Problems without numbers. </a:t>
            </a:r>
            <a:r>
              <a:rPr lang="en-US" sz="1200" i="1">
                <a:solidFill>
                  <a:srgbClr val="000000"/>
                </a:solidFill>
              </a:rPr>
              <a:t>Postscript</a:t>
            </a:r>
            <a:r>
              <a:rPr lang="en-US" sz="1200">
                <a:solidFill>
                  <a:srgbClr val="000000"/>
                </a:solidFill>
              </a:rPr>
              <a:t>, </a:t>
            </a:r>
            <a:r>
              <a:rPr lang="en-US" sz="1200" i="1">
                <a:solidFill>
                  <a:srgbClr val="000000"/>
                </a:solidFill>
              </a:rPr>
              <a:t>21</a:t>
            </a:r>
            <a:r>
              <a:rPr lang="en-US" sz="1200">
                <a:solidFill>
                  <a:srgbClr val="000000"/>
                </a:solidFill>
              </a:rPr>
              <a:t>(5), 320-322.</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200"/>
              <a:buNone/>
            </a:pPr>
            <a:r>
              <a:rPr lang="en-US" sz="1200">
                <a:solidFill>
                  <a:srgbClr val="000000"/>
                </a:solidFill>
              </a:rPr>
              <a:t>Confrey, J., Nguyen, K.H., Lee, K., Panorkou, N., Corley, A. K., &amp; Maloney, A.P. (2012). </a:t>
            </a:r>
            <a:r>
              <a:rPr lang="en-US" sz="1200" i="1">
                <a:solidFill>
                  <a:srgbClr val="000000"/>
                </a:solidFill>
              </a:rPr>
              <a:t>TurnOnCCMath.net: Learning</a:t>
            </a:r>
            <a:endParaRPr sz="1400" i="1">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200"/>
              <a:buNone/>
            </a:pPr>
            <a:r>
              <a:rPr lang="en-US" sz="1200" i="1">
                <a:solidFill>
                  <a:srgbClr val="000000"/>
                </a:solidFill>
              </a:rPr>
              <a:t>           trajectories for the K-8 Common Core Math Standards</a:t>
            </a:r>
            <a:r>
              <a:rPr lang="en-US" sz="1200">
                <a:solidFill>
                  <a:srgbClr val="000000"/>
                </a:solidFill>
              </a:rPr>
              <a:t>. Retrieved from </a:t>
            </a:r>
            <a:r>
              <a:rPr lang="en-US" sz="1200" u="sng">
                <a:solidFill>
                  <a:schemeClr val="hlink"/>
                </a:solidFill>
                <a:hlinkClick r:id="rId3"/>
              </a:rPr>
              <a:t>http://www.turnonccmath.net</a:t>
            </a:r>
            <a:endParaRPr sz="1200">
              <a:solidFill>
                <a:srgbClr val="002060"/>
              </a:solidFill>
            </a:endParaRPr>
          </a:p>
          <a:p>
            <a:pPr marL="0" lvl="0" indent="0" algn="l" rtl="0">
              <a:lnSpc>
                <a:spcPct val="100000"/>
              </a:lnSpc>
              <a:spcBef>
                <a:spcPts val="0"/>
              </a:spcBef>
              <a:spcAft>
                <a:spcPts val="0"/>
              </a:spcAft>
              <a:buClr>
                <a:srgbClr val="000000"/>
              </a:buClr>
              <a:buSzPts val="1200"/>
              <a:buNone/>
            </a:pPr>
            <a:r>
              <a:rPr lang="en-US" sz="1200">
                <a:solidFill>
                  <a:srgbClr val="000000"/>
                </a:solidFill>
              </a:rPr>
              <a:t>Ponce, G. A., &amp; Garrison, L. (2005). Overcoming the “walls” surrounding word problems. </a:t>
            </a:r>
            <a:r>
              <a:rPr lang="en-US" sz="1200" i="1">
                <a:solidFill>
                  <a:srgbClr val="000000"/>
                </a:solidFill>
              </a:rPr>
              <a:t>Teaching Children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200"/>
              <a:buNone/>
            </a:pPr>
            <a:r>
              <a:rPr lang="en-US" sz="1200" i="1">
                <a:solidFill>
                  <a:srgbClr val="000000"/>
                </a:solidFill>
              </a:rPr>
              <a:t>           Mathematics, 5</a:t>
            </a:r>
            <a:r>
              <a:rPr lang="en-US" sz="1200">
                <a:solidFill>
                  <a:srgbClr val="000000"/>
                </a:solidFill>
              </a:rPr>
              <a:t>(2), 256-262.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200"/>
              <a:buNone/>
            </a:pPr>
            <a:r>
              <a:rPr lang="en-US" sz="1200">
                <a:solidFill>
                  <a:srgbClr val="000000"/>
                </a:solidFill>
              </a:rPr>
              <a:t>Nosegbe-Okoka, C. (2004). A sense-making approach to word problems. </a:t>
            </a:r>
            <a:r>
              <a:rPr lang="en-US" sz="1200" i="1">
                <a:solidFill>
                  <a:srgbClr val="000000"/>
                </a:solidFill>
              </a:rPr>
              <a:t>Mathematics Teaching in the Middle School,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200"/>
              <a:buNone/>
            </a:pPr>
            <a:r>
              <a:rPr lang="en-US" sz="1200" i="1">
                <a:solidFill>
                  <a:srgbClr val="000000"/>
                </a:solidFill>
              </a:rPr>
              <a:t>           10</a:t>
            </a:r>
            <a:r>
              <a:rPr lang="en-US" sz="1200">
                <a:solidFill>
                  <a:srgbClr val="000000"/>
                </a:solidFill>
              </a:rPr>
              <a:t>(1), 41-45.</a:t>
            </a:r>
            <a:endParaRPr sz="1200" u="sng">
              <a:solidFill>
                <a:srgbClr val="000000"/>
              </a:solidFill>
            </a:endParaRPr>
          </a:p>
          <a:p>
            <a:pPr marL="0" lvl="0" indent="0" algn="l" rtl="0">
              <a:lnSpc>
                <a:spcPct val="100000"/>
              </a:lnSpc>
              <a:spcBef>
                <a:spcPts val="0"/>
              </a:spcBef>
              <a:spcAft>
                <a:spcPts val="0"/>
              </a:spcAft>
              <a:buClr>
                <a:srgbClr val="000000"/>
              </a:buClr>
              <a:buSzPts val="1200"/>
              <a:buNone/>
            </a:pPr>
            <a:r>
              <a:rPr lang="en-US" sz="1200">
                <a:solidFill>
                  <a:srgbClr val="000000"/>
                </a:solidFill>
              </a:rPr>
              <a:t>White, A. L. (2009). </a:t>
            </a:r>
            <a:r>
              <a:rPr lang="en-US" sz="1200" i="1">
                <a:solidFill>
                  <a:srgbClr val="000000"/>
                </a:solidFill>
              </a:rPr>
              <a:t>A revaluation of Newman's error analysis</a:t>
            </a:r>
            <a:r>
              <a:rPr lang="en-US" sz="1200">
                <a:solidFill>
                  <a:srgbClr val="000000"/>
                </a:solidFill>
              </a:rPr>
              <a:t>. Proceedings of the Mathematical Association of Victoria Annual Conference. Retrieved from</a:t>
            </a:r>
            <a:endParaRPr/>
          </a:p>
          <a:p>
            <a:pPr marL="0" lvl="0" indent="0" algn="l" rtl="0">
              <a:lnSpc>
                <a:spcPct val="100000"/>
              </a:lnSpc>
              <a:spcBef>
                <a:spcPts val="0"/>
              </a:spcBef>
              <a:spcAft>
                <a:spcPts val="0"/>
              </a:spcAft>
              <a:buClr>
                <a:srgbClr val="000000"/>
              </a:buClr>
              <a:buSzPts val="1200"/>
              <a:buNone/>
            </a:pPr>
            <a:r>
              <a:rPr lang="en-US" sz="1200" u="sng">
                <a:solidFill>
                  <a:srgbClr val="000000"/>
                </a:solidFill>
              </a:rPr>
              <a:t>            </a:t>
            </a:r>
            <a:r>
              <a:rPr lang="en-US" sz="1200" u="sng">
                <a:solidFill>
                  <a:srgbClr val="0000FF"/>
                </a:solidFill>
              </a:rPr>
              <a:t>https://www.mav.vic.edu.au/files/conferences/2009/08White.pdf</a:t>
            </a:r>
            <a:endParaRPr/>
          </a:p>
          <a:p>
            <a:pPr marL="0" lvl="0" indent="0" algn="l" rtl="0">
              <a:lnSpc>
                <a:spcPct val="100000"/>
              </a:lnSpc>
              <a:spcBef>
                <a:spcPts val="0"/>
              </a:spcBef>
              <a:spcAft>
                <a:spcPts val="0"/>
              </a:spcAft>
              <a:buClr>
                <a:srgbClr val="000000"/>
              </a:buClr>
              <a:buSzPts val="1200"/>
              <a:buNone/>
            </a:pPr>
            <a:r>
              <a:rPr lang="en-US" sz="1200">
                <a:solidFill>
                  <a:srgbClr val="000000"/>
                </a:solidFill>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Batang"/>
              <a:buNone/>
            </a:pPr>
            <a:r>
              <a:rPr lang="en-US">
                <a:latin typeface="Batang"/>
                <a:ea typeface="Batang"/>
                <a:cs typeface="Batang"/>
                <a:sym typeface="Batang"/>
              </a:rPr>
              <a:t>Purpose of Our Study</a:t>
            </a:r>
            <a:endParaRPr/>
          </a:p>
        </p:txBody>
      </p:sp>
      <p:sp>
        <p:nvSpPr>
          <p:cNvPr id="126" name="Google Shape;126;p17"/>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Autofit/>
          </a:bodyPr>
          <a:lstStyle/>
          <a:p>
            <a:pPr marL="91440" lvl="0" indent="-187960" algn="l" rtl="0">
              <a:lnSpc>
                <a:spcPct val="80000"/>
              </a:lnSpc>
              <a:spcBef>
                <a:spcPts val="0"/>
              </a:spcBef>
              <a:spcAft>
                <a:spcPts val="0"/>
              </a:spcAft>
              <a:buSzPts val="2960"/>
              <a:buChar char=" "/>
            </a:pPr>
            <a:r>
              <a:rPr lang="en-US" sz="2960" dirty="0">
                <a:solidFill>
                  <a:schemeClr val="dk1"/>
                </a:solidFill>
                <a:latin typeface="Batang"/>
                <a:ea typeface="Batang"/>
                <a:cs typeface="Batang"/>
                <a:sym typeface="Batang"/>
              </a:rPr>
              <a:t>The purpose of our study was to investigate how a group of students entering third grade understand and solve word problems through a sense-making approach with the help of visualization and tactile strategies. Using a behavior and error analysis process, we designed an instructional sequence to better understand where students struggle when solving word problems so that successful strategies and solutions can be acquired. </a:t>
            </a:r>
            <a:endParaRPr dirty="0"/>
          </a:p>
          <a:p>
            <a:pPr marL="91440" lvl="0" indent="0" algn="l" rtl="0">
              <a:lnSpc>
                <a:spcPct val="80000"/>
              </a:lnSpc>
              <a:spcBef>
                <a:spcPts val="1400"/>
              </a:spcBef>
              <a:spcAft>
                <a:spcPts val="0"/>
              </a:spcAft>
              <a:buSzPts val="1850"/>
              <a:buNone/>
            </a:pPr>
            <a:endParaRPr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8"/>
          <p:cNvPicPr preferRelativeResize="0"/>
          <p:nvPr/>
        </p:nvPicPr>
        <p:blipFill rotWithShape="1">
          <a:blip r:embed="rId3">
            <a:alphaModFix/>
          </a:blip>
          <a:srcRect/>
          <a:stretch/>
        </p:blipFill>
        <p:spPr>
          <a:xfrm>
            <a:off x="655696" y="180622"/>
            <a:ext cx="3543769" cy="6001296"/>
          </a:xfrm>
          <a:prstGeom prst="rect">
            <a:avLst/>
          </a:prstGeom>
          <a:noFill/>
          <a:ln>
            <a:noFill/>
          </a:ln>
        </p:spPr>
      </p:pic>
      <p:sp>
        <p:nvSpPr>
          <p:cNvPr id="132" name="Google Shape;132;p18"/>
          <p:cNvSpPr txBox="1"/>
          <p:nvPr/>
        </p:nvSpPr>
        <p:spPr>
          <a:xfrm>
            <a:off x="4872099" y="649505"/>
            <a:ext cx="684012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0" i="0" u="none" strike="noStrike" cap="none">
                <a:solidFill>
                  <a:schemeClr val="dk1"/>
                </a:solidFill>
                <a:latin typeface="Calibri"/>
                <a:ea typeface="Calibri"/>
                <a:cs typeface="Calibri"/>
                <a:sym typeface="Calibri"/>
              </a:rPr>
              <a:t>Learning Expectations</a:t>
            </a:r>
            <a:endParaRPr/>
          </a:p>
        </p:txBody>
      </p:sp>
      <p:sp>
        <p:nvSpPr>
          <p:cNvPr id="133" name="Google Shape;133;p18"/>
          <p:cNvSpPr txBox="1"/>
          <p:nvPr/>
        </p:nvSpPr>
        <p:spPr>
          <a:xfrm>
            <a:off x="4572474" y="1930400"/>
            <a:ext cx="7439377" cy="3447098"/>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4000" b="0" i="0" u="none" strike="noStrike" cap="none">
                <a:solidFill>
                  <a:schemeClr val="dk1"/>
                </a:solidFill>
                <a:latin typeface="Calibri"/>
                <a:ea typeface="Calibri"/>
                <a:cs typeface="Calibri"/>
                <a:sym typeface="Calibri"/>
              </a:rPr>
              <a:t>Instructional goals for our sessions were drawn from the Confrey et al. (2012) learning progressions for Grade 2 Operations and Algebraic Thinking.</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1066800" y="162425"/>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Batang"/>
              <a:buNone/>
            </a:pPr>
            <a:r>
              <a:rPr lang="en-US">
                <a:latin typeface="Batang"/>
                <a:ea typeface="Batang"/>
                <a:cs typeface="Batang"/>
                <a:sym typeface="Batang"/>
              </a:rPr>
              <a:t>Literature Review</a:t>
            </a:r>
            <a:endParaRPr/>
          </a:p>
        </p:txBody>
      </p:sp>
      <p:sp>
        <p:nvSpPr>
          <p:cNvPr id="139" name="Google Shape;139;p19"/>
          <p:cNvSpPr txBox="1">
            <a:spLocks noGrp="1"/>
          </p:cNvSpPr>
          <p:nvPr>
            <p:ph type="body" idx="1"/>
          </p:nvPr>
        </p:nvSpPr>
        <p:spPr>
          <a:xfrm>
            <a:off x="496710" y="2108201"/>
            <a:ext cx="11051823" cy="4168421"/>
          </a:xfrm>
          <a:prstGeom prst="rect">
            <a:avLst/>
          </a:prstGeom>
          <a:noFill/>
          <a:ln>
            <a:noFill/>
          </a:ln>
        </p:spPr>
        <p:txBody>
          <a:bodyPr spcFirstLastPara="1" wrap="square" lIns="0" tIns="45700" rIns="0" bIns="45700" anchor="t" anchorCtr="0">
            <a:noAutofit/>
          </a:bodyPr>
          <a:lstStyle/>
          <a:p>
            <a:pPr marL="91440" lvl="0" indent="-107950" algn="ctr" rtl="0">
              <a:lnSpc>
                <a:spcPct val="90000"/>
              </a:lnSpc>
              <a:spcBef>
                <a:spcPts val="0"/>
              </a:spcBef>
              <a:spcAft>
                <a:spcPts val="0"/>
              </a:spcAft>
              <a:buSzPts val="1700"/>
              <a:buChar char=" "/>
            </a:pPr>
            <a:r>
              <a:rPr lang="en-US" sz="1700" b="1">
                <a:solidFill>
                  <a:schemeClr val="dk1"/>
                </a:solidFill>
              </a:rPr>
              <a:t>Literature shows there are several strategies teachers can use to help students with word problems in the classroom.</a:t>
            </a:r>
            <a:endParaRPr/>
          </a:p>
          <a:p>
            <a:pPr marL="91440" lvl="0" indent="0" algn="ctr" rtl="0">
              <a:lnSpc>
                <a:spcPct val="90000"/>
              </a:lnSpc>
              <a:spcBef>
                <a:spcPts val="1400"/>
              </a:spcBef>
              <a:spcAft>
                <a:spcPts val="0"/>
              </a:spcAft>
              <a:buSzPts val="1700"/>
              <a:buNone/>
            </a:pPr>
            <a:endParaRPr sz="1700" b="1">
              <a:solidFill>
                <a:schemeClr val="dk1"/>
              </a:solidFill>
            </a:endParaRPr>
          </a:p>
          <a:p>
            <a:pPr marL="91440" lvl="0" indent="-107950" algn="l" rtl="0">
              <a:lnSpc>
                <a:spcPct val="90000"/>
              </a:lnSpc>
              <a:spcBef>
                <a:spcPts val="1400"/>
              </a:spcBef>
              <a:spcAft>
                <a:spcPts val="0"/>
              </a:spcAft>
              <a:buClr>
                <a:srgbClr val="CF1785"/>
              </a:buClr>
              <a:buSzPts val="1700"/>
              <a:buFont typeface="Arial"/>
              <a:buChar char="•"/>
            </a:pPr>
            <a:r>
              <a:rPr lang="en-US" sz="1700">
                <a:solidFill>
                  <a:schemeClr val="dk1"/>
                </a:solidFill>
              </a:rPr>
              <a:t> </a:t>
            </a:r>
            <a:r>
              <a:rPr lang="en-US" sz="2040">
                <a:solidFill>
                  <a:schemeClr val="dk1"/>
                </a:solidFill>
                <a:latin typeface="Batang"/>
                <a:ea typeface="Batang"/>
                <a:cs typeface="Batang"/>
                <a:sym typeface="Batang"/>
              </a:rPr>
              <a:t>Having students justify their answers using solutions in words, drawings, or visual tools (Braddock-Hunt, 2015).</a:t>
            </a:r>
            <a:endParaRPr/>
          </a:p>
          <a:p>
            <a:pPr marL="0" lvl="0" indent="0" algn="l" rtl="0">
              <a:lnSpc>
                <a:spcPct val="90000"/>
              </a:lnSpc>
              <a:spcBef>
                <a:spcPts val="1400"/>
              </a:spcBef>
              <a:spcAft>
                <a:spcPts val="0"/>
              </a:spcAft>
              <a:buClr>
                <a:srgbClr val="CF1785"/>
              </a:buClr>
              <a:buSzPts val="2040"/>
              <a:buNone/>
            </a:pPr>
            <a:endParaRPr sz="2040">
              <a:solidFill>
                <a:schemeClr val="dk1"/>
              </a:solidFill>
              <a:latin typeface="Batang"/>
              <a:ea typeface="Batang"/>
              <a:cs typeface="Batang"/>
              <a:sym typeface="Batang"/>
            </a:endParaRPr>
          </a:p>
          <a:p>
            <a:pPr marL="91440" lvl="0" indent="-129540" algn="l" rtl="0">
              <a:lnSpc>
                <a:spcPct val="90000"/>
              </a:lnSpc>
              <a:spcBef>
                <a:spcPts val="1400"/>
              </a:spcBef>
              <a:spcAft>
                <a:spcPts val="0"/>
              </a:spcAft>
              <a:buClr>
                <a:srgbClr val="CF1785"/>
              </a:buClr>
              <a:buSzPts val="2040"/>
              <a:buFont typeface="Arial"/>
              <a:buChar char="•"/>
            </a:pPr>
            <a:r>
              <a:rPr lang="en-US" sz="2040">
                <a:solidFill>
                  <a:schemeClr val="dk1"/>
                </a:solidFill>
                <a:latin typeface="Batang"/>
                <a:ea typeface="Batang"/>
                <a:cs typeface="Batang"/>
                <a:sym typeface="Batang"/>
              </a:rPr>
              <a:t> Encouraging the inclination to check whether their answers make sense (Nosegbe-Okoka, 2004) gives students advantages in the process of learning and creating word problems. </a:t>
            </a:r>
            <a:endParaRPr/>
          </a:p>
          <a:p>
            <a:pPr marL="0" lvl="0" indent="0" algn="l" rtl="0">
              <a:lnSpc>
                <a:spcPct val="90000"/>
              </a:lnSpc>
              <a:spcBef>
                <a:spcPts val="1400"/>
              </a:spcBef>
              <a:spcAft>
                <a:spcPts val="0"/>
              </a:spcAft>
              <a:buClr>
                <a:srgbClr val="CF1785"/>
              </a:buClr>
              <a:buSzPts val="2040"/>
              <a:buNone/>
            </a:pPr>
            <a:endParaRPr sz="2040">
              <a:solidFill>
                <a:schemeClr val="dk1"/>
              </a:solidFill>
              <a:latin typeface="Batang"/>
              <a:ea typeface="Batang"/>
              <a:cs typeface="Batang"/>
              <a:sym typeface="Batang"/>
            </a:endParaRPr>
          </a:p>
          <a:p>
            <a:pPr marL="91440" lvl="0" indent="-129540" algn="l" rtl="0">
              <a:lnSpc>
                <a:spcPct val="90000"/>
              </a:lnSpc>
              <a:spcBef>
                <a:spcPts val="1400"/>
              </a:spcBef>
              <a:spcAft>
                <a:spcPts val="0"/>
              </a:spcAft>
              <a:buClr>
                <a:srgbClr val="CF1785"/>
              </a:buClr>
              <a:buSzPts val="2040"/>
              <a:buFont typeface="Arial"/>
              <a:buChar char="•"/>
            </a:pPr>
            <a:r>
              <a:rPr lang="en-US" sz="2040">
                <a:solidFill>
                  <a:schemeClr val="dk1"/>
                </a:solidFill>
                <a:latin typeface="Batang"/>
                <a:ea typeface="Batang"/>
                <a:cs typeface="Batang"/>
                <a:sym typeface="Batang"/>
              </a:rPr>
              <a:t> Pose word problems tailored to individual needs (Barlow, 2010) as each student can have the opportunity to get assistance in word problems where they struggle most.</a:t>
            </a:r>
            <a:endParaRPr sz="2040" b="1">
              <a:latin typeface="Batang"/>
              <a:ea typeface="Batang"/>
              <a:cs typeface="Batang"/>
              <a:sym typeface="Batang"/>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Batang"/>
              <a:buNone/>
            </a:pPr>
            <a:r>
              <a:rPr lang="en-US">
                <a:latin typeface="Batang"/>
                <a:ea typeface="Batang"/>
                <a:cs typeface="Batang"/>
                <a:sym typeface="Batang"/>
              </a:rPr>
              <a:t>Methodology</a:t>
            </a:r>
            <a:endParaRPr/>
          </a:p>
        </p:txBody>
      </p:sp>
      <p:sp>
        <p:nvSpPr>
          <p:cNvPr id="145" name="Google Shape;145;p20"/>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Autofit/>
          </a:bodyPr>
          <a:lstStyle/>
          <a:p>
            <a:pPr marL="91440" lvl="0" indent="0" algn="l" rtl="0">
              <a:lnSpc>
                <a:spcPct val="80000"/>
              </a:lnSpc>
              <a:spcBef>
                <a:spcPts val="0"/>
              </a:spcBef>
              <a:spcAft>
                <a:spcPts val="0"/>
              </a:spcAft>
              <a:buSzPts val="2520"/>
              <a:buFont typeface="Arial"/>
              <a:buNone/>
            </a:pPr>
            <a:endParaRPr sz="2520">
              <a:solidFill>
                <a:schemeClr val="dk1"/>
              </a:solidFill>
            </a:endParaRPr>
          </a:p>
          <a:p>
            <a:pPr marL="91440" lvl="0" indent="-160020" algn="l" rtl="0">
              <a:lnSpc>
                <a:spcPct val="80000"/>
              </a:lnSpc>
              <a:spcBef>
                <a:spcPts val="0"/>
              </a:spcBef>
              <a:spcAft>
                <a:spcPts val="0"/>
              </a:spcAft>
              <a:buClr>
                <a:schemeClr val="accent3"/>
              </a:buClr>
              <a:buSzPts val="2520"/>
              <a:buFont typeface="Arial"/>
              <a:buChar char="•"/>
            </a:pPr>
            <a:r>
              <a:rPr lang="en-US" sz="2520">
                <a:solidFill>
                  <a:schemeClr val="dk1"/>
                </a:solidFill>
              </a:rPr>
              <a:t> </a:t>
            </a:r>
            <a:r>
              <a:rPr lang="en-US" sz="2520">
                <a:solidFill>
                  <a:schemeClr val="dk1"/>
                </a:solidFill>
                <a:latin typeface="Batang"/>
                <a:ea typeface="Batang"/>
                <a:cs typeface="Batang"/>
                <a:sym typeface="Batang"/>
              </a:rPr>
              <a:t>Four students transitioning from Grade 2 to Grade 3: one male and three females. </a:t>
            </a:r>
            <a:endParaRPr/>
          </a:p>
          <a:p>
            <a:pPr marL="91440" lvl="0" indent="0" algn="l" rtl="0">
              <a:lnSpc>
                <a:spcPct val="80000"/>
              </a:lnSpc>
              <a:spcBef>
                <a:spcPts val="0"/>
              </a:spcBef>
              <a:spcAft>
                <a:spcPts val="0"/>
              </a:spcAft>
              <a:buClr>
                <a:schemeClr val="accent3"/>
              </a:buClr>
              <a:buSzPts val="2520"/>
              <a:buFont typeface="Arial"/>
              <a:buNone/>
            </a:pPr>
            <a:endParaRPr sz="2520">
              <a:latin typeface="Batang"/>
              <a:ea typeface="Batang"/>
              <a:cs typeface="Batang"/>
              <a:sym typeface="Batang"/>
            </a:endParaRPr>
          </a:p>
          <a:p>
            <a:pPr marL="91440" lvl="0" indent="-160020" algn="l" rtl="0">
              <a:lnSpc>
                <a:spcPct val="80000"/>
              </a:lnSpc>
              <a:spcBef>
                <a:spcPts val="0"/>
              </a:spcBef>
              <a:spcAft>
                <a:spcPts val="0"/>
              </a:spcAft>
              <a:buClr>
                <a:schemeClr val="accent3"/>
              </a:buClr>
              <a:buSzPts val="2520"/>
              <a:buFont typeface="Arial"/>
              <a:buChar char="•"/>
            </a:pPr>
            <a:r>
              <a:rPr lang="en-US" sz="2520">
                <a:solidFill>
                  <a:schemeClr val="dk1"/>
                </a:solidFill>
                <a:latin typeface="Batang"/>
                <a:ea typeface="Batang"/>
                <a:cs typeface="Batang"/>
                <a:sym typeface="Batang"/>
              </a:rPr>
              <a:t>Student pseudonyms: Ryan, Jess, Katie and Lilly.</a:t>
            </a:r>
            <a:endParaRPr/>
          </a:p>
          <a:p>
            <a:pPr marL="0" lvl="0" indent="0" algn="l" rtl="0">
              <a:lnSpc>
                <a:spcPct val="80000"/>
              </a:lnSpc>
              <a:spcBef>
                <a:spcPts val="0"/>
              </a:spcBef>
              <a:spcAft>
                <a:spcPts val="0"/>
              </a:spcAft>
              <a:buClr>
                <a:schemeClr val="accent3"/>
              </a:buClr>
              <a:buSzPts val="2520"/>
              <a:buNone/>
            </a:pPr>
            <a:endParaRPr sz="2520">
              <a:solidFill>
                <a:schemeClr val="dk1"/>
              </a:solidFill>
              <a:latin typeface="Batang"/>
              <a:ea typeface="Batang"/>
              <a:cs typeface="Batang"/>
              <a:sym typeface="Batang"/>
            </a:endParaRPr>
          </a:p>
          <a:p>
            <a:pPr marL="91440" lvl="0" indent="-160020" algn="l" rtl="0">
              <a:lnSpc>
                <a:spcPct val="80000"/>
              </a:lnSpc>
              <a:spcBef>
                <a:spcPts val="0"/>
              </a:spcBef>
              <a:spcAft>
                <a:spcPts val="0"/>
              </a:spcAft>
              <a:buClr>
                <a:schemeClr val="accent3"/>
              </a:buClr>
              <a:buSzPts val="2520"/>
              <a:buFont typeface="Arial"/>
              <a:buChar char="•"/>
            </a:pPr>
            <a:r>
              <a:rPr lang="en-US" sz="2520">
                <a:solidFill>
                  <a:schemeClr val="dk1"/>
                </a:solidFill>
                <a:latin typeface="Batang"/>
                <a:ea typeface="Batang"/>
                <a:cs typeface="Batang"/>
                <a:sym typeface="Batang"/>
              </a:rPr>
              <a:t>Each participated in a 30-minute pre- and post-assessment interview.</a:t>
            </a:r>
            <a:endParaRPr/>
          </a:p>
          <a:p>
            <a:pPr marL="91440" lvl="0" indent="0" algn="l" rtl="0">
              <a:lnSpc>
                <a:spcPct val="80000"/>
              </a:lnSpc>
              <a:spcBef>
                <a:spcPts val="0"/>
              </a:spcBef>
              <a:spcAft>
                <a:spcPts val="0"/>
              </a:spcAft>
              <a:buClr>
                <a:schemeClr val="accent3"/>
              </a:buClr>
              <a:buSzPts val="2520"/>
              <a:buFont typeface="Arial"/>
              <a:buNone/>
            </a:pPr>
            <a:endParaRPr sz="2520">
              <a:solidFill>
                <a:schemeClr val="dk1"/>
              </a:solidFill>
              <a:latin typeface="Batang"/>
              <a:ea typeface="Batang"/>
              <a:cs typeface="Batang"/>
              <a:sym typeface="Batang"/>
            </a:endParaRPr>
          </a:p>
          <a:p>
            <a:pPr marL="91440" lvl="0" indent="-160020" algn="l" rtl="0">
              <a:lnSpc>
                <a:spcPct val="80000"/>
              </a:lnSpc>
              <a:spcBef>
                <a:spcPts val="0"/>
              </a:spcBef>
              <a:spcAft>
                <a:spcPts val="0"/>
              </a:spcAft>
              <a:buClr>
                <a:schemeClr val="accent3"/>
              </a:buClr>
              <a:buSzPts val="2520"/>
              <a:buFont typeface="Arial"/>
              <a:buChar char="•"/>
            </a:pPr>
            <a:r>
              <a:rPr lang="en-US" sz="2520">
                <a:solidFill>
                  <a:schemeClr val="dk1"/>
                </a:solidFill>
                <a:latin typeface="Batang"/>
                <a:ea typeface="Batang"/>
                <a:cs typeface="Batang"/>
                <a:sym typeface="Batang"/>
              </a:rPr>
              <a:t>All students participated in every one of the seven 1-hour instructional sessions.</a:t>
            </a:r>
            <a:endParaRPr sz="2520">
              <a:solidFill>
                <a:schemeClr val="dk1"/>
              </a:solidFill>
              <a:latin typeface="Batang"/>
              <a:ea typeface="Batang"/>
              <a:cs typeface="Batang"/>
              <a:sym typeface="Batang"/>
            </a:endParaRPr>
          </a:p>
          <a:p>
            <a:pPr marL="91440" lvl="0" indent="-2539" algn="l" rtl="0">
              <a:lnSpc>
                <a:spcPct val="80000"/>
              </a:lnSpc>
              <a:spcBef>
                <a:spcPts val="1200"/>
              </a:spcBef>
              <a:spcAft>
                <a:spcPts val="0"/>
              </a:spcAft>
              <a:buSzPts val="1400"/>
              <a:buNone/>
            </a:pP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1"/>
          <p:cNvPicPr preferRelativeResize="0"/>
          <p:nvPr/>
        </p:nvPicPr>
        <p:blipFill rotWithShape="1">
          <a:blip r:embed="rId3">
            <a:alphaModFix/>
          </a:blip>
          <a:srcRect/>
          <a:stretch/>
        </p:blipFill>
        <p:spPr>
          <a:xfrm>
            <a:off x="4525236" y="1523999"/>
            <a:ext cx="7092640" cy="4694072"/>
          </a:xfrm>
          <a:prstGeom prst="rect">
            <a:avLst/>
          </a:prstGeom>
          <a:noFill/>
          <a:ln>
            <a:noFill/>
          </a:ln>
        </p:spPr>
      </p:pic>
      <p:sp>
        <p:nvSpPr>
          <p:cNvPr id="151" name="Google Shape;151;p21"/>
          <p:cNvSpPr txBox="1"/>
          <p:nvPr/>
        </p:nvSpPr>
        <p:spPr>
          <a:xfrm>
            <a:off x="714374" y="417690"/>
            <a:ext cx="2504567" cy="5417626"/>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cycle shown was carried out each week over the course of the study. We collaboratively coded qualitative classroom data from each lesson using Newman's Error Analysis Framework (White, 2009).</a:t>
            </a:r>
            <a:r>
              <a:rPr lang="en-US" sz="1800" dirty="0">
                <a:solidFill>
                  <a:srgbClr val="FF0000"/>
                </a:solidFill>
                <a:latin typeface="Calibri"/>
                <a:ea typeface="Calibri"/>
                <a:cs typeface="Calibri"/>
                <a:sym typeface="Calibri"/>
              </a:rPr>
              <a:t> </a:t>
            </a:r>
            <a:r>
              <a:rPr lang="en-US" sz="1800" dirty="0">
                <a:solidFill>
                  <a:schemeClr val="dk1"/>
                </a:solidFill>
                <a:latin typeface="Calibri"/>
                <a:ea typeface="Calibri"/>
                <a:cs typeface="Calibri"/>
                <a:sym typeface="Calibri"/>
              </a:rPr>
              <a:t>After gathering data, we designed specific lessons to tend to specific student needs. Findings about students' thinking from qualitative data analysis informed the design of each subsequent lesson.</a:t>
            </a:r>
            <a:endParaRPr sz="1800" dirty="0">
              <a:solidFill>
                <a:schemeClr val="dk1"/>
              </a:solidFill>
              <a:latin typeface="Calibri"/>
              <a:ea typeface="Calibri"/>
              <a:cs typeface="Calibri"/>
              <a:sym typeface="Calibri"/>
            </a:endParaRPr>
          </a:p>
        </p:txBody>
      </p:sp>
      <p:sp>
        <p:nvSpPr>
          <p:cNvPr id="152" name="Google Shape;152;p21"/>
          <p:cNvSpPr txBox="1"/>
          <p:nvPr/>
        </p:nvSpPr>
        <p:spPr>
          <a:xfrm>
            <a:off x="4097867" y="417689"/>
            <a:ext cx="776675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Data-Based Instructional Cycle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2"/>
          <p:cNvPicPr preferRelativeResize="0"/>
          <p:nvPr/>
        </p:nvPicPr>
        <p:blipFill rotWithShape="1">
          <a:blip r:embed="rId3">
            <a:alphaModFix/>
          </a:blip>
          <a:srcRect/>
          <a:stretch/>
        </p:blipFill>
        <p:spPr>
          <a:xfrm>
            <a:off x="958344" y="707799"/>
            <a:ext cx="10275311" cy="51852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3"/>
          <p:cNvPicPr preferRelativeResize="0"/>
          <p:nvPr/>
        </p:nvPicPr>
        <p:blipFill rotWithShape="1">
          <a:blip r:embed="rId3">
            <a:alphaModFix/>
          </a:blip>
          <a:srcRect/>
          <a:stretch/>
        </p:blipFill>
        <p:spPr>
          <a:xfrm>
            <a:off x="2190333" y="100013"/>
            <a:ext cx="7811334" cy="6259069"/>
          </a:xfrm>
          <a:prstGeom prst="rect">
            <a:avLst/>
          </a:prstGeom>
          <a:noFill/>
          <a:ln>
            <a:noFill/>
          </a:ln>
        </p:spPr>
      </p:pic>
    </p:spTree>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372441"/>
      </a:dk2>
      <a:lt2>
        <a:srgbClr val="E2E6E8"/>
      </a:lt2>
      <a:accent1>
        <a:srgbClr val="DF6C31"/>
      </a:accent1>
      <a:accent2>
        <a:srgbClr val="CD1F2C"/>
      </a:accent2>
      <a:accent3>
        <a:srgbClr val="DF3187"/>
      </a:accent3>
      <a:accent4>
        <a:srgbClr val="CD1FBD"/>
      </a:accent4>
      <a:accent5>
        <a:srgbClr val="A631DF"/>
      </a:accent5>
      <a:accent6>
        <a:srgbClr val="6038D3"/>
      </a:accent6>
      <a:hlink>
        <a:srgbClr val="3B8AB3"/>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VTI">
  <a:themeElements>
    <a:clrScheme name="">
      <a:dk1>
        <a:srgbClr val="000000"/>
      </a:dk1>
      <a:lt1>
        <a:srgbClr val="FFFFFF"/>
      </a:lt1>
      <a:dk2>
        <a:srgbClr val="372441"/>
      </a:dk2>
      <a:lt2>
        <a:srgbClr val="E2E6E8"/>
      </a:lt2>
      <a:accent1>
        <a:srgbClr val="DF6C31"/>
      </a:accent1>
      <a:accent2>
        <a:srgbClr val="CD1F2C"/>
      </a:accent2>
      <a:accent3>
        <a:srgbClr val="DF3187"/>
      </a:accent3>
      <a:accent4>
        <a:srgbClr val="CD1FBD"/>
      </a:accent4>
      <a:accent5>
        <a:srgbClr val="A631DF"/>
      </a:accent5>
      <a:accent6>
        <a:srgbClr val="6038D3"/>
      </a:accent6>
      <a:hlink>
        <a:srgbClr val="3B8AB3"/>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1186</Words>
  <Application>Microsoft Office PowerPoint</Application>
  <PresentationFormat>Widescreen</PresentationFormat>
  <Paragraphs>92</Paragraphs>
  <Slides>21</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Batang</vt:lpstr>
      <vt:lpstr>Arial</vt:lpstr>
      <vt:lpstr>Calibri</vt:lpstr>
      <vt:lpstr>RetrospectVTI</vt:lpstr>
      <vt:lpstr>RetrospectVTI</vt:lpstr>
      <vt:lpstr>The Complexity of Engaging Third Graders with Word Problems  </vt:lpstr>
      <vt:lpstr>Introduction</vt:lpstr>
      <vt:lpstr>Purpose of Our Study</vt:lpstr>
      <vt:lpstr>PowerPoint Presentation</vt:lpstr>
      <vt:lpstr>Literature Review</vt:lpstr>
      <vt:lpstr>Methodology</vt:lpstr>
      <vt:lpstr>PowerPoint Presentation</vt:lpstr>
      <vt:lpstr>PowerPoint Presentation</vt:lpstr>
      <vt:lpstr>PowerPoint Presentation</vt:lpstr>
      <vt:lpstr>Initial Interview Assessment</vt:lpstr>
      <vt:lpstr>Lesson 1: Introductory Lesson</vt:lpstr>
      <vt:lpstr>Lesson 2: Solving Word Problems with Concrete Objects</vt:lpstr>
      <vt:lpstr>Lesson 3: Using Resources to Solve Word Problems</vt:lpstr>
      <vt:lpstr>Lesson 4: Introduction to Organizational Aid</vt:lpstr>
      <vt:lpstr>Lesson 5: Independently Using the Organizational Aid</vt:lpstr>
      <vt:lpstr>Lesson 6: Using Money to Solve Word Problems</vt:lpstr>
      <vt:lpstr>Lesson 7: Creating Word Problems Independently</vt:lpstr>
      <vt:lpstr>Final Interview Assessment</vt:lpstr>
      <vt:lpstr>Reflection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Complexity of Engaging Third Graders with Word Problems</dc:title>
  <dc:creator>sjhof</dc:creator>
  <cp:lastModifiedBy> </cp:lastModifiedBy>
  <cp:revision>9</cp:revision>
  <dcterms:modified xsi:type="dcterms:W3CDTF">2019-08-07T23:14:58Z</dcterms:modified>
</cp:coreProperties>
</file>