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sldIdLst>
    <p:sldId id="262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0B04"/>
    <a:srgbClr val="204768"/>
    <a:srgbClr val="25A6C2"/>
    <a:srgbClr val="000000"/>
    <a:srgbClr val="B7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A18BD2-3C89-5C5B-168D-FEAAED8969FA}" v="91" dt="2026-08-18T13:18:54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22" autoAdjust="0"/>
    <p:restoredTop sz="86388" autoAdjust="0"/>
  </p:normalViewPr>
  <p:slideViewPr>
    <p:cSldViewPr snapToGrid="0">
      <p:cViewPr varScale="1">
        <p:scale>
          <a:sx n="52" d="100"/>
          <a:sy n="52" d="100"/>
        </p:scale>
        <p:origin x="96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943B-BC83-5521-1C03-CD51FA0AF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6FF49A-BF32-57A5-9DD2-FF42418E3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7E68-D1FC-7DD5-EC5E-5B26A926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01152-FD84-8968-918C-83683F56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9C85A-071A-0FF3-4EC5-309D763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44CBC2-E6B5-FA15-E8D2-3F4D60B1A1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38"/>
          <a:stretch>
            <a:fillRect/>
          </a:stretch>
        </p:blipFill>
        <p:spPr>
          <a:xfrm>
            <a:off x="7764" y="-1"/>
            <a:ext cx="12184235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E019B7-D93C-B659-2325-D2D48C0F36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6647380" cy="686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06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D388-37F6-A1F1-8FD9-EDC9D54F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95F40-1282-AD30-1488-4311ECEB6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8B48B-6671-D4BA-00D8-87152777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84C51-3848-EA9E-29AB-92D1E705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9BCF3-5B75-55B5-92FB-435B64D08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92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A9ADD5-FFDD-1E65-7F6D-07F980349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FF621-1EA0-1A41-AF92-785AA1DAB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92E7E-C5AD-105F-31E0-7CD21ABA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8F286-49DE-6CB1-EF1D-32C241A9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7B619-7776-ED05-FC72-28595DC96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0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DAA1A-4686-411E-B745-3BFF61792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38B71-F754-66EF-CBED-83840323A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89122-2278-4EAB-39F8-68A9E62B6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C87D6-7D97-3402-ABFD-57A6E2A1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F6103-A746-D002-C9AE-C590CF34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29455E-678A-A31A-C077-CF3328EB2F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35"/>
          <a:stretch>
            <a:fillRect/>
          </a:stretch>
        </p:blipFill>
        <p:spPr>
          <a:xfrm>
            <a:off x="7764" y="-1"/>
            <a:ext cx="12184235" cy="6865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F4DE48-663C-9A25-0BD4-021E3E9108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3297" y="101296"/>
            <a:ext cx="1794294" cy="185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9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E351D-0AF2-BD32-9C59-2228D62F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DF6E-F763-9173-F07E-4CFB5DFD5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D0E30-AA71-522A-ECE2-317AC9D8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211AA-A5A5-38DB-B872-B8C91176A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56953-3279-11CF-0757-8D3C1E890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7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4C17-04B1-D00D-F4B2-8397A444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3FD0A-B260-F63F-90FA-D4FB6F5B8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975767-B725-7FA4-27AC-D16449C44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253F4-D16D-CAB9-D2F7-2F7787CB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08E15-B6B3-5253-2912-9AA23FF3D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53EB0-F986-5CE0-4A89-DF7261F1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1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8DDCD-8133-81C7-C53D-5CDE7431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E28B2-A258-23BA-EFA3-74E235C18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87DD1-74C3-9414-1A4F-77D00760B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17A963-C1CF-DF9E-81C3-D3F584460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B5957A-AD32-00D5-6C8B-A5AA38354F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C6BC3B-D40A-88F2-5F85-E4996C7A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3A9846-A443-437B-5EA1-26F22B106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42B760-029F-2B7C-67B3-05DC645ED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7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B5F71-377A-2ABE-778A-2C150F987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A0ACEB-0BE9-73E6-9525-CD74F269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C59185-CFDB-A795-59F7-A14037157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49408B-6AF0-66D6-3560-E2E902BE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6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B230BC-79BD-8F04-28D2-6021E0321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5B9A1E-D774-24C5-7898-F83EE346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5EDBF-E3A0-9787-A4B5-1773D2BA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5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515EB-B66C-9DF5-D35F-702D0C00D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C1B55-6518-1F47-4674-AD08A8B13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44C2D-DF80-3B4A-D814-C61FA4C9E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F7EE2-26BA-AA4E-69F7-59165DBB9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81CF-68B6-D80F-906C-C619F748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FB476-03DF-08E5-E198-C91F5350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0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7C844-ABDA-769D-65CF-35A13EF9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0F3B83-EC6D-4FA0-C839-0BA1874E01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C781D-2A58-E063-3949-2A2C96179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DD121-6794-FDE6-D0AB-9B966C39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554E6-1CC5-7986-3E0C-38CF1C726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D4463-9BEF-87E3-C9F6-3084387D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7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A0BFFC-C460-C506-ACE4-F9D66B6D8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C1EDF-1166-3CBF-BA4C-78C5575BA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4E049-63AE-66EF-1E8F-88ADE2163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1C8C83-21D2-4F54-9177-C36116B38C1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C4DB3-EB6B-8A16-81F2-E5385EA7B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7A039-A9FB-9F75-5085-F40DD195E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52DA08-5931-408E-9F7E-AD871519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5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Salisbury.titaniumhwc.com/onlineschedul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048737-87C5-AD6F-A324-8A69085B14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27974" y="2256211"/>
            <a:ext cx="8637073" cy="25414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Salisbury University </a:t>
            </a: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Student Mental Health Resources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A5D664-F8B3-5CA6-F410-D5029FAEFFBE}"/>
              </a:ext>
            </a:extLst>
          </p:cNvPr>
          <p:cNvSpPr txBox="1"/>
          <p:nvPr/>
        </p:nvSpPr>
        <p:spPr>
          <a:xfrm>
            <a:off x="2029039" y="4665353"/>
            <a:ext cx="843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By: The Counseling Center</a:t>
            </a:r>
          </a:p>
        </p:txBody>
      </p:sp>
    </p:spTree>
    <p:extLst>
      <p:ext uri="{BB962C8B-B14F-4D97-AF65-F5344CB8AC3E}">
        <p14:creationId xmlns:p14="http://schemas.microsoft.com/office/powerpoint/2010/main" val="15832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D8403-96AA-4408-AD78-115AE7A56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936" y="679920"/>
            <a:ext cx="10354638" cy="8182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Counseling Center</a:t>
            </a:r>
            <a:br>
              <a:rPr lang="en-US" b="1" dirty="0"/>
            </a:br>
            <a:r>
              <a:rPr lang="en-US" sz="2200" dirty="0"/>
              <a:t>Guerrieri Student Union, Room 263 • 410-543-6070 • Salisbury.edu/Counseling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69DB-FC7F-4560-9249-AD00D7CC8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810" y="2365078"/>
            <a:ext cx="10132339" cy="777710"/>
          </a:xfrm>
        </p:spPr>
        <p:txBody>
          <a:bodyPr vert="horz" lIns="91440" tIns="45720" rIns="91440" bIns="45720" numCol="3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Brief individual </a:t>
            </a:r>
            <a:r>
              <a:rPr lang="en-US" sz="1800" dirty="0">
                <a:solidFill>
                  <a:srgbClr val="000000"/>
                </a:solidFill>
              </a:rPr>
              <a:t>counseling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/>
              <a:t>Daily walk-in hours for urgent needs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Referrals and consultations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Online Resources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Outreach events and workshops</a:t>
            </a:r>
          </a:p>
        </p:txBody>
      </p:sp>
      <p:pic>
        <p:nvPicPr>
          <p:cNvPr id="5" name="Picture 4" descr="Computer Screen icon">
            <a:extLst>
              <a:ext uri="{FF2B5EF4-FFF2-40B4-BE49-F238E27FC236}">
                <a16:creationId xmlns:a16="http://schemas.microsoft.com/office/drawing/2014/main" id="{8C06D6F5-E4A3-4CAD-97C6-F1A597FD63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650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50" t="20574" r="3641" b="63916"/>
          <a:stretch>
            <a:fillRect/>
          </a:stretch>
        </p:blipFill>
        <p:spPr>
          <a:xfrm>
            <a:off x="5619031" y="3866238"/>
            <a:ext cx="3267878" cy="20693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F5D4E2-CAA3-4912-9C6B-275A88B10818}"/>
              </a:ext>
            </a:extLst>
          </p:cNvPr>
          <p:cNvSpPr txBox="1"/>
          <p:nvPr/>
        </p:nvSpPr>
        <p:spPr>
          <a:xfrm>
            <a:off x="1569592" y="3400900"/>
            <a:ext cx="612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Initiate a first appointment by: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45866-BCA9-4774-A1B1-7A2F28599615}"/>
              </a:ext>
            </a:extLst>
          </p:cNvPr>
          <p:cNvSpPr txBox="1"/>
          <p:nvPr/>
        </p:nvSpPr>
        <p:spPr>
          <a:xfrm>
            <a:off x="2835028" y="4391520"/>
            <a:ext cx="261678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/>
              <a:t> Call 410-543-6070</a:t>
            </a:r>
          </a:p>
          <a:p>
            <a:pPr algn="ctr"/>
            <a:r>
              <a:rPr lang="en-US" sz="2000" b="1"/>
              <a:t>Monday – Friday</a:t>
            </a:r>
          </a:p>
          <a:p>
            <a:pPr algn="ctr"/>
            <a:r>
              <a:rPr lang="en-US" sz="2000" b="1"/>
              <a:t> 8 AM - 4:30 PM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2E9C41-AA86-41B9-B4FF-AACCEED63987}"/>
              </a:ext>
            </a:extLst>
          </p:cNvPr>
          <p:cNvSpPr txBox="1"/>
          <p:nvPr/>
        </p:nvSpPr>
        <p:spPr>
          <a:xfrm>
            <a:off x="8332233" y="4380936"/>
            <a:ext cx="3584292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/>
              <a:t>Scheduling online at </a:t>
            </a:r>
            <a:r>
              <a:rPr lang="en-US" sz="2000" b="1" dirty="0">
                <a:hlinkClick r:id="rId4" action="ppaction://hlinkfile"/>
              </a:rPr>
              <a:t>Salisbury.titaniumhwc.com/</a:t>
            </a:r>
            <a:endParaRPr lang="en-US" sz="2000" b="1"/>
          </a:p>
          <a:p>
            <a:pPr algn="ctr"/>
            <a:r>
              <a:rPr lang="en-US" sz="2000" b="1" dirty="0" err="1">
                <a:hlinkClick r:id="rId4" action="ppaction://hlinkfile"/>
              </a:rPr>
              <a:t>onlinescheduling</a:t>
            </a:r>
            <a:r>
              <a:rPr lang="en-US" sz="2000" b="1" dirty="0"/>
              <a:t> or </a:t>
            </a:r>
          </a:p>
          <a:p>
            <a:pPr algn="ctr"/>
            <a:r>
              <a:rPr lang="en-US" sz="2000" b="1"/>
              <a:t>scan QR code above</a:t>
            </a:r>
            <a:endParaRPr lang="en-US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06F000-0043-710F-05B4-5AA50A06F123}"/>
              </a:ext>
            </a:extLst>
          </p:cNvPr>
          <p:cNvSpPr txBox="1"/>
          <p:nvPr/>
        </p:nvSpPr>
        <p:spPr>
          <a:xfrm>
            <a:off x="1569592" y="1845201"/>
            <a:ext cx="759699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/>
              <a:t>Free confidential in-</a:t>
            </a:r>
            <a:r>
              <a:rPr lang="en-US" sz="2400" b="1" dirty="0">
                <a:solidFill>
                  <a:srgbClr val="000000"/>
                </a:solidFill>
              </a:rPr>
              <a:t>person </a:t>
            </a:r>
            <a:r>
              <a:rPr lang="en-US" sz="2400" b="1" dirty="0"/>
              <a:t>services including:</a:t>
            </a:r>
            <a:endParaRPr lang="en-US" sz="2400" dirty="0"/>
          </a:p>
        </p:txBody>
      </p:sp>
      <p:pic>
        <p:nvPicPr>
          <p:cNvPr id="9" name="Picture 8" descr="Telaphone icon">
            <a:extLst>
              <a:ext uri="{FF2B5EF4-FFF2-40B4-BE49-F238E27FC236}">
                <a16:creationId xmlns:a16="http://schemas.microsoft.com/office/drawing/2014/main" id="{7A503111-9450-4901-95C2-36D4271E07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23" t="20475" r="35559" b="63972"/>
          <a:stretch>
            <a:fillRect/>
          </a:stretch>
        </p:blipFill>
        <p:spPr>
          <a:xfrm>
            <a:off x="598372" y="4063700"/>
            <a:ext cx="2878015" cy="187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C60B8BE-9469-4A8D-B371-39DBC99D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955" y="603000"/>
            <a:ext cx="9603275" cy="860099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TimelyCare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BC985-73E8-4B77-B70B-9BE1309C0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728" y="1542739"/>
            <a:ext cx="6679068" cy="37725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3200" b="1">
                <a:ea typeface="+mn-lt"/>
                <a:cs typeface="+mn-lt"/>
              </a:rPr>
              <a:t>Free, confidential virtual support: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/>
          </a:p>
          <a:p>
            <a:r>
              <a:rPr lang="en-US" sz="2400">
                <a:ea typeface="+mn-lt"/>
                <a:cs typeface="+mn-lt"/>
              </a:rPr>
              <a:t>24/7 mental health support</a:t>
            </a:r>
          </a:p>
          <a:p>
            <a:r>
              <a:rPr lang="en-US" sz="2400">
                <a:ea typeface="+mn-lt"/>
                <a:cs typeface="+mn-lt"/>
              </a:rPr>
              <a:t>Scheduled counseling sessions</a:t>
            </a:r>
          </a:p>
          <a:p>
            <a:r>
              <a:rPr lang="en-US" sz="2400">
                <a:ea typeface="+mn-lt"/>
                <a:cs typeface="+mn-lt"/>
              </a:rPr>
              <a:t>Basic needs assistance</a:t>
            </a:r>
          </a:p>
          <a:p>
            <a:r>
              <a:rPr lang="en-US" sz="2400">
                <a:ea typeface="+mn-lt"/>
                <a:cs typeface="+mn-lt"/>
              </a:rPr>
              <a:t>On-demand self-care resources</a:t>
            </a:r>
          </a:p>
          <a:p>
            <a:r>
              <a:rPr lang="en-US" sz="2400">
                <a:ea typeface="+mn-lt"/>
                <a:cs typeface="+mn-lt"/>
              </a:rPr>
              <a:t>Anonymous peer community</a:t>
            </a:r>
          </a:p>
        </p:txBody>
      </p:sp>
      <p:grpSp>
        <p:nvGrpSpPr>
          <p:cNvPr id="8" name="Group 2" descr="cellphone icon">
            <a:extLst>
              <a:ext uri="{FF2B5EF4-FFF2-40B4-BE49-F238E27FC236}">
                <a16:creationId xmlns:a16="http://schemas.microsoft.com/office/drawing/2014/main" id="{64BEE291-1DBB-43FC-9E68-D26FA657490D}"/>
              </a:ext>
            </a:extLst>
          </p:cNvPr>
          <p:cNvGrpSpPr>
            <a:grpSpLocks/>
          </p:cNvGrpSpPr>
          <p:nvPr/>
        </p:nvGrpSpPr>
        <p:grpSpPr bwMode="auto">
          <a:xfrm>
            <a:off x="8650840" y="716014"/>
            <a:ext cx="3102657" cy="5472238"/>
            <a:chOff x="110653454" y="109638313"/>
            <a:chExt cx="1402110" cy="2472593"/>
          </a:xfrm>
        </p:grpSpPr>
        <p:pic>
          <p:nvPicPr>
            <p:cNvPr id="1027" name="Picture 3" descr="Timely Flyer with Phone">
              <a:extLst>
                <a:ext uri="{FF2B5EF4-FFF2-40B4-BE49-F238E27FC236}">
                  <a16:creationId xmlns:a16="http://schemas.microsoft.com/office/drawing/2014/main" id="{8CDC540D-4817-4363-AFB3-402FDE8675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35" t="20399" r="3831" b="28291"/>
            <a:stretch>
              <a:fillRect/>
            </a:stretch>
          </p:blipFill>
          <p:spPr bwMode="auto">
            <a:xfrm>
              <a:off x="110653454" y="109638313"/>
              <a:ext cx="1402110" cy="2472593"/>
            </a:xfrm>
            <a:prstGeom prst="flowChartAlternateProcess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035031DE-50E3-436F-97AE-DDE5F3A4A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37498" y="110203488"/>
              <a:ext cx="1239926" cy="13750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29" name="Picture 5" descr="Web_Size_Aspect_Ratio-Logo with Tag">
              <a:extLst>
                <a:ext uri="{FF2B5EF4-FFF2-40B4-BE49-F238E27FC236}">
                  <a16:creationId xmlns:a16="http://schemas.microsoft.com/office/drawing/2014/main" id="{FF8460EB-DDBE-469A-A01E-2BD8FF0EDB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97913" y="110326922"/>
              <a:ext cx="1115247" cy="355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030" name="Picture 6" descr="TimelyCare QR code">
              <a:extLst>
                <a:ext uri="{FF2B5EF4-FFF2-40B4-BE49-F238E27FC236}">
                  <a16:creationId xmlns:a16="http://schemas.microsoft.com/office/drawing/2014/main" id="{ED7448E5-9C73-4913-A66F-478DB2FD42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47476" y="110707494"/>
              <a:ext cx="849230" cy="835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F8A857-6AB3-411B-C41F-938B873D51BE}"/>
              </a:ext>
            </a:extLst>
          </p:cNvPr>
          <p:cNvSpPr txBox="1"/>
          <p:nvPr/>
        </p:nvSpPr>
        <p:spPr>
          <a:xfrm>
            <a:off x="1619728" y="4665171"/>
            <a:ext cx="61239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Initiate a first appointment by: </a:t>
            </a:r>
          </a:p>
          <a:p>
            <a:r>
              <a:rPr lang="en-US" sz="2400" dirty="0"/>
              <a:t>Scanning the </a:t>
            </a:r>
            <a:r>
              <a:rPr lang="en-US" sz="2400" b="1" dirty="0"/>
              <a:t>QR code </a:t>
            </a:r>
            <a:r>
              <a:rPr lang="en-US" sz="2400" dirty="0"/>
              <a:t>or visiting </a:t>
            </a:r>
            <a:r>
              <a:rPr lang="en-US" sz="2400" b="1" dirty="0"/>
              <a:t>TimelyCare.com/Salisbury </a:t>
            </a:r>
            <a:r>
              <a:rPr lang="en-US" sz="2400" dirty="0"/>
              <a:t>and registering with your SU email! </a:t>
            </a:r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0C64E156-0BD4-3FC6-0971-E05AB143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3713" y="4605701"/>
            <a:ext cx="1462022" cy="639160"/>
          </a:xfrm>
          <a:prstGeom prst="bentArrow">
            <a:avLst/>
          </a:prstGeom>
          <a:solidFill>
            <a:srgbClr val="25A6C2"/>
          </a:solidFill>
          <a:ln>
            <a:solidFill>
              <a:srgbClr val="2047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9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3A9A-F8CF-4042-A6F9-161A3209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713" y="570321"/>
            <a:ext cx="9603275" cy="1049235"/>
          </a:xfrm>
        </p:spPr>
        <p:txBody>
          <a:bodyPr/>
          <a:lstStyle/>
          <a:p>
            <a:r>
              <a:rPr lang="en-US" b="1" dirty="0"/>
              <a:t>Outreach Events</a:t>
            </a:r>
            <a:br>
              <a:rPr lang="en-US" dirty="0"/>
            </a:br>
            <a:r>
              <a:rPr lang="en-US" sz="2000" dirty="0"/>
              <a:t> Salisbury.edu/Counseling-Outreach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EC54B8-A067-4C08-9716-2A6D2417D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2894" y="1823762"/>
            <a:ext cx="10014381" cy="4941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Creative Connections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ea typeface="+mn-lt"/>
                <a:cs typeface="+mn-lt"/>
              </a:rPr>
              <a:t>Come make art without pressure. Simple prompts, no experience needed, all supplies provided. </a:t>
            </a:r>
            <a:r>
              <a:rPr lang="en-US" sz="2000" b="1" dirty="0">
                <a:solidFill>
                  <a:srgbClr val="8B0B04"/>
                </a:solidFill>
                <a:ea typeface="+mn-lt"/>
                <a:cs typeface="+mn-lt"/>
              </a:rPr>
              <a:t>Wednesdays at 2 PM in Room 206, GSU</a:t>
            </a:r>
            <a:r>
              <a:rPr lang="en-US" sz="2000" dirty="0"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US" b="1" dirty="0"/>
              <a:t>Paws for Mental Wellbeing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ea typeface="+mn-lt"/>
                <a:cs typeface="+mn-lt"/>
              </a:rPr>
              <a:t>Take a break and spend time with friendly therapy dogs from Pets on Wheels. Held the </a:t>
            </a:r>
            <a:r>
              <a:rPr lang="en-US" sz="2000" b="1" dirty="0">
                <a:solidFill>
                  <a:srgbClr val="8B0B04"/>
                </a:solidFill>
                <a:ea typeface="+mn-lt"/>
                <a:cs typeface="+mn-lt"/>
              </a:rPr>
              <a:t>2nd and 4th Thursday each month in Fireside Lounge, GSU</a:t>
            </a:r>
            <a:r>
              <a:rPr lang="en-US" sz="2000" dirty="0"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US" b="1" dirty="0"/>
              <a:t>Take Back the Night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ea typeface="+mn-lt"/>
                <a:cs typeface="+mn-lt"/>
              </a:rPr>
              <a:t>An evening focused on awareness, prevention, and support for survivors of sexual violence. Held in early April. Open to the public.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en-US" b="1" dirty="0"/>
              <a:t>Out of the Darkness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ea typeface="+mn-lt"/>
                <a:cs typeface="+mn-lt"/>
              </a:rPr>
              <a:t>Join the campus community in supporting suicide prevention and the American Foundation for Suicide Prevention (AFSP). Held in late April. Open to the public.</a:t>
            </a:r>
            <a:endParaRPr lang="en-US" dirty="0">
              <a:ea typeface="+mn-lt"/>
              <a:cs typeface="+mn-lt"/>
            </a:endParaRPr>
          </a:p>
        </p:txBody>
      </p:sp>
      <p:pic>
        <p:nvPicPr>
          <p:cNvPr id="9" name="Picture 8" descr="A small dog">
            <a:extLst>
              <a:ext uri="{FF2B5EF4-FFF2-40B4-BE49-F238E27FC236}">
                <a16:creationId xmlns:a16="http://schemas.microsoft.com/office/drawing/2014/main" id="{D56E9F9A-3FAB-4F88-93E4-F5ABBEA1B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909" b="7888"/>
          <a:stretch>
            <a:fillRect/>
          </a:stretch>
        </p:blipFill>
        <p:spPr>
          <a:xfrm flipH="1">
            <a:off x="6199516" y="494368"/>
            <a:ext cx="1626501" cy="1626499"/>
          </a:xfrm>
          <a:prstGeom prst="rect">
            <a:avLst/>
          </a:prstGeom>
        </p:spPr>
      </p:pic>
      <p:pic>
        <p:nvPicPr>
          <p:cNvPr id="11" name="Picture 10" descr="A small dog jumping">
            <a:extLst>
              <a:ext uri="{FF2B5EF4-FFF2-40B4-BE49-F238E27FC236}">
                <a16:creationId xmlns:a16="http://schemas.microsoft.com/office/drawing/2014/main" id="{866378BA-29A2-4945-934F-DC6C81AB2A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2" r="45461"/>
          <a:stretch/>
        </p:blipFill>
        <p:spPr>
          <a:xfrm>
            <a:off x="-107072" y="3709358"/>
            <a:ext cx="1849695" cy="294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8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E8A61-C55A-4FC8-9DCD-68E310B3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652" y="617770"/>
            <a:ext cx="9603275" cy="855464"/>
          </a:xfrm>
        </p:spPr>
        <p:txBody>
          <a:bodyPr/>
          <a:lstStyle/>
          <a:p>
            <a:r>
              <a:rPr lang="en-US" b="1" dirty="0"/>
              <a:t>FAQ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85D01-44B7-4EC4-A073-99E03B021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073" y="1357341"/>
            <a:ext cx="9603275" cy="21901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a typeface="+mn-lt"/>
                <a:cs typeface="+mn-lt"/>
              </a:rPr>
              <a:t>Services are free for all students.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a typeface="+mn-lt"/>
                <a:cs typeface="+mn-lt"/>
              </a:rPr>
              <a:t>Insurance is not used for Counseling Center or </a:t>
            </a:r>
            <a:r>
              <a:rPr lang="en-US" sz="2400" dirty="0" err="1">
                <a:ea typeface="+mn-lt"/>
                <a:cs typeface="+mn-lt"/>
              </a:rPr>
              <a:t>TimelyCare</a:t>
            </a:r>
            <a:r>
              <a:rPr lang="en-US" sz="2400" dirty="0">
                <a:ea typeface="+mn-lt"/>
                <a:cs typeface="+mn-lt"/>
              </a:rPr>
              <a:t> services.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a typeface="+mn-lt"/>
                <a:cs typeface="+mn-lt"/>
              </a:rPr>
              <a:t>You do not need a diagnosis to receive counseling.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a typeface="+mn-lt"/>
                <a:cs typeface="+mn-lt"/>
              </a:rPr>
              <a:t>No concern is too big or too small.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a typeface="+mn-lt"/>
                <a:cs typeface="+mn-lt"/>
              </a:rPr>
              <a:t>Services are confidential, with limited exceptions related to safety.</a:t>
            </a: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F7683B-0DF0-4275-B77F-BC32C53ED6A3}"/>
              </a:ext>
            </a:extLst>
          </p:cNvPr>
          <p:cNvSpPr txBox="1">
            <a:spLocks/>
          </p:cNvSpPr>
          <p:nvPr/>
        </p:nvSpPr>
        <p:spPr>
          <a:xfrm>
            <a:off x="1265519" y="4238810"/>
            <a:ext cx="9603275" cy="855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Social media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1AA8D6-6C5F-4557-9689-47F930AB4F4F}"/>
              </a:ext>
            </a:extLst>
          </p:cNvPr>
          <p:cNvSpPr txBox="1">
            <a:spLocks/>
          </p:cNvSpPr>
          <p:nvPr/>
        </p:nvSpPr>
        <p:spPr>
          <a:xfrm>
            <a:off x="1511462" y="4751515"/>
            <a:ext cx="9956050" cy="9197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Follow the Counseling Center to stay up to date with Counseling Center events and services! </a:t>
            </a:r>
          </a:p>
        </p:txBody>
      </p:sp>
      <p:pic>
        <p:nvPicPr>
          <p:cNvPr id="1026" name="Picture 2" descr="facebook-rounded-medium">
            <a:extLst>
              <a:ext uri="{FF2B5EF4-FFF2-40B4-BE49-F238E27FC236}">
                <a16:creationId xmlns:a16="http://schemas.microsoft.com/office/drawing/2014/main" id="{3615DBED-06D1-4CC1-A99F-BCF7E678A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57" y="5495204"/>
            <a:ext cx="968707" cy="96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 descr="facebook">
            <a:extLst>
              <a:ext uri="{FF2B5EF4-FFF2-40B4-BE49-F238E27FC236}">
                <a16:creationId xmlns:a16="http://schemas.microsoft.com/office/drawing/2014/main" id="{D89C7E1C-18D0-4D33-9A90-6465B0DDD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759" y="5374240"/>
            <a:ext cx="1168326" cy="116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8" name="Picture 4" descr="instagram-rounded-medium">
            <a:extLst>
              <a:ext uri="{FF2B5EF4-FFF2-40B4-BE49-F238E27FC236}">
                <a16:creationId xmlns:a16="http://schemas.microsoft.com/office/drawing/2014/main" id="{39F6086F-09BA-44E9-AD7C-62CADED8A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08013" y="5501794"/>
            <a:ext cx="909071" cy="90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9" name="Picture 5" descr="Instagram">
            <a:extLst>
              <a:ext uri="{FF2B5EF4-FFF2-40B4-BE49-F238E27FC236}">
                <a16:creationId xmlns:a16="http://schemas.microsoft.com/office/drawing/2014/main" id="{3914C0E7-CBD5-4843-8AE1-802C41D00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0066" y="5372169"/>
            <a:ext cx="1164958" cy="116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0" name="Picture 6" descr="twitter">
            <a:extLst>
              <a:ext uri="{FF2B5EF4-FFF2-40B4-BE49-F238E27FC236}">
                <a16:creationId xmlns:a16="http://schemas.microsoft.com/office/drawing/2014/main" id="{3D5896D3-9545-4A0D-88BF-1BF00CC11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24675" y="5374240"/>
            <a:ext cx="1168326" cy="116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1" name="Picture 7" descr="twitter_x_new_logo_square_x_icon_256075">
            <a:extLst>
              <a:ext uri="{FF2B5EF4-FFF2-40B4-BE49-F238E27FC236}">
                <a16:creationId xmlns:a16="http://schemas.microsoft.com/office/drawing/2014/main" id="{CCD68E22-A07A-4EC7-B049-2C34713EB3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1" t="11479" r="21531" b="8824"/>
          <a:stretch/>
        </p:blipFill>
        <p:spPr bwMode="auto">
          <a:xfrm>
            <a:off x="8866474" y="5455694"/>
            <a:ext cx="1023945" cy="105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Oval 8">
            <a:extLst>
              <a:ext uri="{FF2B5EF4-FFF2-40B4-BE49-F238E27FC236}">
                <a16:creationId xmlns:a16="http://schemas.microsoft.com/office/drawing/2014/main" id="{85B9DE1B-C0B2-44DC-8164-38B35C5E3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3248" y="5832941"/>
            <a:ext cx="235685" cy="259255"/>
          </a:xfrm>
          <a:prstGeom prst="ellipse">
            <a:avLst/>
          </a:prstGeom>
          <a:solidFill>
            <a:srgbClr val="8B0E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88219DBB-E045-47A8-9004-58D5F851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565" y="5852004"/>
            <a:ext cx="235685" cy="259252"/>
          </a:xfrm>
          <a:prstGeom prst="ellipse">
            <a:avLst/>
          </a:prstGeom>
          <a:solidFill>
            <a:srgbClr val="8B0E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10975A-739E-7225-3405-F59E1FCBB03F}"/>
              </a:ext>
            </a:extLst>
          </p:cNvPr>
          <p:cNvSpPr txBox="1"/>
          <p:nvPr/>
        </p:nvSpPr>
        <p:spPr>
          <a:xfrm>
            <a:off x="1265518" y="3426857"/>
            <a:ext cx="975483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Have more questions? </a:t>
            </a:r>
          </a:p>
          <a:p>
            <a:endParaRPr lang="en-US" sz="500" dirty="0"/>
          </a:p>
          <a:p>
            <a:r>
              <a:rPr lang="en-US" dirty="0"/>
              <a:t>Visit the Center’s website at </a:t>
            </a:r>
            <a:r>
              <a:rPr lang="en-US" b="1" dirty="0"/>
              <a:t>Salisbury.edu/Counseling </a:t>
            </a:r>
            <a:r>
              <a:rPr lang="en-US" dirty="0"/>
              <a:t>or call </a:t>
            </a:r>
            <a:r>
              <a:rPr lang="en-US" b="1" dirty="0"/>
              <a:t>410-543-6070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86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2416</TotalTime>
  <Words>350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Salisbury University  Student Mental Health Resources</vt:lpstr>
      <vt:lpstr>Counseling Center Guerrieri Student Union, Room 263 • 410-543-6070 • Salisbury.edu/Counseling</vt:lpstr>
      <vt:lpstr>TimelyCare</vt:lpstr>
      <vt:lpstr>Outreach Events  Salisbury.edu/Counseling-Outreach</vt:lpstr>
      <vt:lpstr>FAQ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Salisbury University  Student Mental Health Resources</dc:title>
  <dc:creator>Cassidy Zeller</dc:creator>
  <cp:lastModifiedBy>andrew coulbourne</cp:lastModifiedBy>
  <cp:revision>139</cp:revision>
  <dcterms:created xsi:type="dcterms:W3CDTF">2024-08-13T19:09:04Z</dcterms:created>
  <dcterms:modified xsi:type="dcterms:W3CDTF">2026-08-31T18:06:53Z</dcterms:modified>
</cp:coreProperties>
</file>