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Economica" panose="020B0604020202020204" charset="0"/>
      <p:regular r:id="rId31"/>
      <p:bold r:id="rId32"/>
      <p:italic r:id="rId33"/>
      <p:boldItalic r:id="rId34"/>
    </p:embeddedFont>
    <p:embeddedFont>
      <p:font typeface="Open Sans"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ef15577b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ef15577b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f049c1a6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f049c1a6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ef15577b2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ef15577b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f049c1a6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f049c1a6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f049c1a6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f049c1a6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f049c1a68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f049c1a6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e7aec91d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e7aec91d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f049c1a68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f049c1a6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f049c1a68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f049c1a6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f049c1a68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f049c1a6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ef15577b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ef15577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f049c1a68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f049c1a6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f049c1a68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f049c1a6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f049c1a68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f049c1a6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f049c1a68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f049c1a6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f049c190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f049c190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ef5223da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ef5223da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ef15577b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ef15577b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ef15577b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ef15577b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ef15577b2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ef15577b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ef15577b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ef15577b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ef15577b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ef15577b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f049c1a6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f049c1a6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818000" y="1281800"/>
            <a:ext cx="47061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Rising Fourth-Grade Students’ Understanding of Fraction Equivalence </a:t>
            </a:r>
            <a:endParaRPr sz="3600"/>
          </a:p>
        </p:txBody>
      </p:sp>
      <p:sp>
        <p:nvSpPr>
          <p:cNvPr id="63" name="Google Shape;63;p13"/>
          <p:cNvSpPr txBox="1">
            <a:spLocks noGrp="1"/>
          </p:cNvSpPr>
          <p:nvPr>
            <p:ph type="subTitle" idx="1"/>
          </p:nvPr>
        </p:nvSpPr>
        <p:spPr>
          <a:xfrm>
            <a:off x="3145625" y="3045723"/>
            <a:ext cx="3095400" cy="90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a:ea typeface="Times New Roman"/>
                <a:cs typeface="Times New Roman"/>
                <a:sym typeface="Times New Roman"/>
              </a:rPr>
              <a:t>S</a:t>
            </a:r>
            <a:r>
              <a:rPr lang="en" dirty="0"/>
              <a:t>kylar Nock &amp; Mackenzie Peperak</a:t>
            </a:r>
            <a:endParaRPr dirty="0"/>
          </a:p>
          <a:p>
            <a:pPr marL="0" lvl="0" indent="0" algn="ctr" rtl="0">
              <a:spcBef>
                <a:spcPts val="0"/>
              </a:spcBef>
              <a:spcAft>
                <a:spcPts val="0"/>
              </a:spcAft>
              <a:buNone/>
            </a:pPr>
            <a:r>
              <a:rPr lang="en" dirty="0"/>
              <a:t>Faculty Mentor: </a:t>
            </a:r>
            <a:r>
              <a:rPr lang="en-US" dirty="0"/>
              <a:t>Dr. </a:t>
            </a:r>
            <a:r>
              <a:rPr lang="en" dirty="0"/>
              <a:t>Jathan Austin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Key Item Two</a:t>
            </a:r>
            <a:endParaRPr/>
          </a:p>
        </p:txBody>
      </p:sp>
      <p:sp>
        <p:nvSpPr>
          <p:cNvPr id="120" name="Google Shape;120;p2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In key item two, students were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to say which portion of each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rectangle was shaded. They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were also to explain if the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fractions shown by the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shaded areas were equivalent</a:t>
            </a:r>
            <a:r>
              <a:rPr lang="en" sz="2200">
                <a:solidFill>
                  <a:schemeClr val="dk1"/>
                </a:solidFill>
              </a:rPr>
              <a:t>.</a:t>
            </a:r>
            <a:endParaRPr sz="2200">
              <a:solidFill>
                <a:schemeClr val="dk1"/>
              </a:solidFill>
            </a:endParaRPr>
          </a:p>
          <a:p>
            <a:pPr marL="0" lvl="0" indent="0" algn="l" rtl="0">
              <a:spcBef>
                <a:spcPts val="0"/>
              </a:spcBef>
              <a:spcAft>
                <a:spcPts val="1600"/>
              </a:spcAft>
              <a:buNone/>
            </a:pPr>
            <a:endParaRPr/>
          </a:p>
        </p:txBody>
      </p:sp>
      <p:pic>
        <p:nvPicPr>
          <p:cNvPr id="121" name="Google Shape;121;p22"/>
          <p:cNvPicPr preferRelativeResize="0"/>
          <p:nvPr/>
        </p:nvPicPr>
        <p:blipFill>
          <a:blip r:embed="rId3">
            <a:alphaModFix/>
          </a:blip>
          <a:stretch>
            <a:fillRect/>
          </a:stretch>
        </p:blipFill>
        <p:spPr>
          <a:xfrm>
            <a:off x="4504275" y="110825"/>
            <a:ext cx="4248150" cy="4305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Initial assessment of Key Item #2</a:t>
            </a:r>
            <a:endParaRPr/>
          </a:p>
        </p:txBody>
      </p:sp>
      <p:sp>
        <p:nvSpPr>
          <p:cNvPr id="127" name="Google Shape;127;p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libri"/>
              <a:buChar char="●"/>
            </a:pPr>
            <a:r>
              <a:rPr lang="en" sz="2000">
                <a:latin typeface="Calibri"/>
                <a:ea typeface="Calibri"/>
                <a:cs typeface="Calibri"/>
                <a:sym typeface="Calibri"/>
              </a:rPr>
              <a:t>For this key item, two of the students used part-whole reasoning to explain their thinking. Camilla said, “ because it’s put into three lines so that’s four squares but three of them are shaded and one wasn’t so it’s three out of four.”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Will was not able to recognize equivalent fractions. He said that 3/4 and 9/12 were not equivalent because “one has like short boxes and the other one has long boxes.”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Key Item Three</a:t>
            </a:r>
            <a:endParaRPr/>
          </a:p>
        </p:txBody>
      </p:sp>
      <p:sp>
        <p:nvSpPr>
          <p:cNvPr id="133" name="Google Shape;133;p2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In Key Item three, students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were shown figures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representing partially eaten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candy bars. They were to </a:t>
            </a:r>
            <a:br>
              <a:rPr lang="en" sz="2200">
                <a:solidFill>
                  <a:schemeClr val="dk1"/>
                </a:solidFill>
                <a:latin typeface="Times New Roman"/>
                <a:ea typeface="Times New Roman"/>
                <a:cs typeface="Times New Roman"/>
                <a:sym typeface="Times New Roman"/>
              </a:rPr>
            </a:br>
            <a:r>
              <a:rPr lang="en" sz="2200">
                <a:solidFill>
                  <a:schemeClr val="dk1"/>
                </a:solidFill>
                <a:latin typeface="Times New Roman"/>
                <a:ea typeface="Times New Roman"/>
                <a:cs typeface="Times New Roman"/>
                <a:sym typeface="Times New Roman"/>
              </a:rPr>
              <a:t>order from least to most eaten,</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 find the fraction eaten, write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the fraction multiple ways, and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show multiple ways to indicate</a:t>
            </a:r>
            <a:r>
              <a:rPr lang="en" sz="2200">
                <a:solidFill>
                  <a:schemeClr val="dk1"/>
                </a:solidFill>
              </a:rPr>
              <a:t> </a:t>
            </a:r>
            <a:r>
              <a:rPr lang="en" sz="2200">
                <a:solidFill>
                  <a:schemeClr val="dk1"/>
                </a:solidFill>
                <a:latin typeface="Times New Roman"/>
                <a:ea typeface="Times New Roman"/>
                <a:cs typeface="Times New Roman"/>
                <a:sym typeface="Times New Roman"/>
              </a:rPr>
              <a:t>one-half.</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pic>
        <p:nvPicPr>
          <p:cNvPr id="134" name="Google Shape;134;p24"/>
          <p:cNvPicPr preferRelativeResize="0"/>
          <p:nvPr/>
        </p:nvPicPr>
        <p:blipFill>
          <a:blip r:embed="rId3">
            <a:alphaModFix/>
          </a:blip>
          <a:stretch>
            <a:fillRect/>
          </a:stretch>
        </p:blipFill>
        <p:spPr>
          <a:xfrm>
            <a:off x="3935300" y="445025"/>
            <a:ext cx="4896999" cy="3349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Initial Assessment of Key Item #3</a:t>
            </a:r>
            <a:endParaRPr/>
          </a:p>
        </p:txBody>
      </p:sp>
      <p:sp>
        <p:nvSpPr>
          <p:cNvPr id="140" name="Google Shape;140;p25"/>
          <p:cNvSpPr txBox="1">
            <a:spLocks noGrp="1"/>
          </p:cNvSpPr>
          <p:nvPr>
            <p:ph type="body" idx="1"/>
          </p:nvPr>
        </p:nvSpPr>
        <p:spPr>
          <a:xfrm>
            <a:off x="311700" y="1225225"/>
            <a:ext cx="357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latin typeface="Calibri"/>
                <a:ea typeface="Calibri"/>
                <a:cs typeface="Calibri"/>
                <a:sym typeface="Calibri"/>
              </a:rPr>
              <a:t>All four of the students were able to accurately compare the fractions and order them from least to greatest.</a:t>
            </a:r>
            <a:endParaRPr sz="2000">
              <a:latin typeface="Calibri"/>
              <a:ea typeface="Calibri"/>
              <a:cs typeface="Calibri"/>
              <a:sym typeface="Calibri"/>
            </a:endParaRPr>
          </a:p>
          <a:p>
            <a:pPr marL="0" lvl="0" indent="0" algn="l" rtl="0">
              <a:spcBef>
                <a:spcPts val="0"/>
              </a:spcBef>
              <a:spcAft>
                <a:spcPts val="1600"/>
              </a:spcAft>
              <a:buNone/>
            </a:pPr>
            <a:endParaRPr/>
          </a:p>
        </p:txBody>
      </p:sp>
      <p:pic>
        <p:nvPicPr>
          <p:cNvPr id="141" name="Google Shape;141;p25"/>
          <p:cNvPicPr preferRelativeResize="0"/>
          <p:nvPr/>
        </p:nvPicPr>
        <p:blipFill>
          <a:blip r:embed="rId3">
            <a:alphaModFix/>
          </a:blip>
          <a:stretch>
            <a:fillRect/>
          </a:stretch>
        </p:blipFill>
        <p:spPr>
          <a:xfrm>
            <a:off x="4034700" y="1299625"/>
            <a:ext cx="4167575" cy="2676025"/>
          </a:xfrm>
          <a:prstGeom prst="rect">
            <a:avLst/>
          </a:prstGeom>
          <a:noFill/>
          <a:ln>
            <a:noFill/>
          </a:ln>
        </p:spPr>
      </p:pic>
      <p:sp>
        <p:nvSpPr>
          <p:cNvPr id="142" name="Google Shape;142;p25"/>
          <p:cNvSpPr txBox="1"/>
          <p:nvPr/>
        </p:nvSpPr>
        <p:spPr>
          <a:xfrm>
            <a:off x="3613200" y="4241325"/>
            <a:ext cx="51153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This is a picture of Dalton’s work that shows he accurately ordered the fractions from least to greatest. </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Overview of Lessons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Lessons 1</a:t>
            </a:r>
            <a:endParaRPr/>
          </a:p>
        </p:txBody>
      </p:sp>
      <p:sp>
        <p:nvSpPr>
          <p:cNvPr id="153" name="Google Shape;153;p27"/>
          <p:cNvSpPr txBox="1">
            <a:spLocks noGrp="1"/>
          </p:cNvSpPr>
          <p:nvPr>
            <p:ph type="body" idx="1"/>
          </p:nvPr>
        </p:nvSpPr>
        <p:spPr>
          <a:xfrm>
            <a:off x="311700" y="1225225"/>
            <a:ext cx="4931100" cy="3742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Char char="●"/>
            </a:pPr>
            <a:r>
              <a:rPr lang="en">
                <a:latin typeface="Calibri"/>
                <a:ea typeface="Calibri"/>
                <a:cs typeface="Calibri"/>
                <a:sym typeface="Calibri"/>
              </a:rPr>
              <a:t>During our first lesson we wanted to gauge the children’s understanding of fractions. </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We had students recognize fractions from a representation then they created their own fractions and drew the corresponding representation. </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Then we wanted to see how much they understood about fraction equivalence. We had them list examples of fractions that they thought were equivalent. They gave some correct and incorrect responses</a:t>
            </a:r>
            <a:r>
              <a:rPr lang="en" sz="2100">
                <a:latin typeface="Calibri"/>
                <a:ea typeface="Calibri"/>
                <a:cs typeface="Calibri"/>
                <a:sym typeface="Calibri"/>
              </a:rPr>
              <a:t>.</a:t>
            </a:r>
            <a:endParaRPr sz="2100">
              <a:latin typeface="Calibri"/>
              <a:ea typeface="Calibri"/>
              <a:cs typeface="Calibri"/>
              <a:sym typeface="Calibri"/>
            </a:endParaRPr>
          </a:p>
          <a:p>
            <a:pPr marL="0" lvl="0" indent="0" algn="l" rtl="0">
              <a:spcBef>
                <a:spcPts val="0"/>
              </a:spcBef>
              <a:spcAft>
                <a:spcPts val="1600"/>
              </a:spcAft>
              <a:buNone/>
            </a:pPr>
            <a:endParaRPr/>
          </a:p>
        </p:txBody>
      </p:sp>
      <p:sp>
        <p:nvSpPr>
          <p:cNvPr id="154" name="Google Shape;154;p27"/>
          <p:cNvSpPr txBox="1"/>
          <p:nvPr/>
        </p:nvSpPr>
        <p:spPr>
          <a:xfrm>
            <a:off x="4930950" y="1147225"/>
            <a:ext cx="3967500" cy="382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latin typeface="Open Sans"/>
              <a:ea typeface="Open Sans"/>
              <a:cs typeface="Open Sans"/>
              <a:sym typeface="Open Sans"/>
            </a:endParaRPr>
          </a:p>
        </p:txBody>
      </p:sp>
      <p:pic>
        <p:nvPicPr>
          <p:cNvPr id="155" name="Google Shape;155;p27"/>
          <p:cNvPicPr preferRelativeResize="0"/>
          <p:nvPr/>
        </p:nvPicPr>
        <p:blipFill>
          <a:blip r:embed="rId3">
            <a:alphaModFix/>
          </a:blip>
          <a:stretch>
            <a:fillRect/>
          </a:stretch>
        </p:blipFill>
        <p:spPr>
          <a:xfrm>
            <a:off x="5259950" y="987850"/>
            <a:ext cx="3309501" cy="2101975"/>
          </a:xfrm>
          <a:prstGeom prst="rect">
            <a:avLst/>
          </a:prstGeom>
          <a:noFill/>
          <a:ln>
            <a:noFill/>
          </a:ln>
        </p:spPr>
      </p:pic>
      <p:sp>
        <p:nvSpPr>
          <p:cNvPr id="156" name="Google Shape;156;p27"/>
          <p:cNvSpPr txBox="1"/>
          <p:nvPr/>
        </p:nvSpPr>
        <p:spPr>
          <a:xfrm>
            <a:off x="6078675" y="3216450"/>
            <a:ext cx="2753700" cy="148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This is an example of a fraction that Carol wrote down. She claimed that they were equivalent fractions because they lined up when she drew them.</a:t>
            </a:r>
            <a:endParaRPr>
              <a:solidFill>
                <a:schemeClr val="dk1"/>
              </a:solidFill>
              <a:latin typeface="Calibri"/>
              <a:ea typeface="Calibri"/>
              <a:cs typeface="Calibri"/>
              <a:sym typeface="Calibri"/>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 2</a:t>
            </a:r>
            <a:endParaRPr/>
          </a:p>
        </p:txBody>
      </p:sp>
      <p:sp>
        <p:nvSpPr>
          <p:cNvPr id="162" name="Google Shape;162;p28"/>
          <p:cNvSpPr txBox="1">
            <a:spLocks noGrp="1"/>
          </p:cNvSpPr>
          <p:nvPr>
            <p:ph type="body" idx="1"/>
          </p:nvPr>
        </p:nvSpPr>
        <p:spPr>
          <a:xfrm>
            <a:off x="170025" y="1089250"/>
            <a:ext cx="4775100" cy="3827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Char char="●"/>
            </a:pPr>
            <a:r>
              <a:rPr lang="en">
                <a:latin typeface="Calibri"/>
                <a:ea typeface="Calibri"/>
                <a:cs typeface="Calibri"/>
                <a:sym typeface="Calibri"/>
              </a:rPr>
              <a:t>During lesson two we continued looking at examples of equivalent fractions. Students were given some correct and incorrect examples. </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They were asked to determine if they were equivalent or not by shading fraction bars. All answered correctly except for Will. </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After that we wanted to get an understanding of how deeply they understood fraction vocabulary. They had a create your own definition worksheet. They gave vague definitions.</a:t>
            </a:r>
            <a:endParaRPr>
              <a:latin typeface="Calibri"/>
              <a:ea typeface="Calibri"/>
              <a:cs typeface="Calibri"/>
              <a:sym typeface="Calibri"/>
            </a:endParaRPr>
          </a:p>
          <a:p>
            <a:pPr marL="0" lvl="0" indent="0" algn="l" rtl="0">
              <a:spcBef>
                <a:spcPts val="0"/>
              </a:spcBef>
              <a:spcAft>
                <a:spcPts val="1600"/>
              </a:spcAft>
              <a:buNone/>
            </a:pPr>
            <a:endParaRPr/>
          </a:p>
        </p:txBody>
      </p:sp>
      <p:pic>
        <p:nvPicPr>
          <p:cNvPr id="163" name="Google Shape;163;p28"/>
          <p:cNvPicPr preferRelativeResize="0"/>
          <p:nvPr/>
        </p:nvPicPr>
        <p:blipFill>
          <a:blip r:embed="rId3">
            <a:alphaModFix/>
          </a:blip>
          <a:stretch>
            <a:fillRect/>
          </a:stretch>
        </p:blipFill>
        <p:spPr>
          <a:xfrm>
            <a:off x="4887625" y="1708500"/>
            <a:ext cx="4171350" cy="1465400"/>
          </a:xfrm>
          <a:prstGeom prst="rect">
            <a:avLst/>
          </a:prstGeom>
          <a:noFill/>
          <a:ln>
            <a:noFill/>
          </a:ln>
        </p:spPr>
      </p:pic>
      <p:sp>
        <p:nvSpPr>
          <p:cNvPr id="164" name="Google Shape;164;p28"/>
          <p:cNvSpPr txBox="1"/>
          <p:nvPr/>
        </p:nvSpPr>
        <p:spPr>
          <a:xfrm>
            <a:off x="5384375" y="3542350"/>
            <a:ext cx="3207000" cy="13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This picture shows the definitions that Camilla recorded for numerator and denominator. They are vague definitions that do not display a deep understanding of the terms.</a:t>
            </a:r>
            <a:endParaRPr>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Lessons 3 and 4</a:t>
            </a:r>
            <a:endParaRPr/>
          </a:p>
        </p:txBody>
      </p:sp>
      <p:sp>
        <p:nvSpPr>
          <p:cNvPr id="170" name="Google Shape;170;p29"/>
          <p:cNvSpPr txBox="1">
            <a:spLocks noGrp="1"/>
          </p:cNvSpPr>
          <p:nvPr>
            <p:ph type="body" idx="1"/>
          </p:nvPr>
        </p:nvSpPr>
        <p:spPr>
          <a:xfrm>
            <a:off x="311700" y="1225225"/>
            <a:ext cx="5030100" cy="3770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Calibri"/>
              <a:buChar char="●"/>
            </a:pPr>
            <a:r>
              <a:rPr lang="en" sz="1700">
                <a:latin typeface="Calibri"/>
                <a:ea typeface="Calibri"/>
                <a:cs typeface="Calibri"/>
                <a:sym typeface="Calibri"/>
              </a:rPr>
              <a:t>For these two lessons we shifted our focus to using fraction strips to further their understanding of fraction equivalence. </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We had them cut out and label the fraction strips. Then they found equivalent fractions using them. </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For lesson four we wanted to give them a deeper understanding of why fractions are equivalent and that you can see multiple fractions  from the same visual representations.</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 We wanted to get away from unit fractions so we worked with fractions that couldn’t simplify into unit fractions.</a:t>
            </a:r>
            <a:endParaRPr sz="1700">
              <a:latin typeface="Calibri"/>
              <a:ea typeface="Calibri"/>
              <a:cs typeface="Calibri"/>
              <a:sym typeface="Calibri"/>
            </a:endParaRPr>
          </a:p>
          <a:p>
            <a:pPr marL="0" lvl="0" indent="0" algn="l" rtl="0">
              <a:spcBef>
                <a:spcPts val="0"/>
              </a:spcBef>
              <a:spcAft>
                <a:spcPts val="1600"/>
              </a:spcAft>
              <a:buNone/>
            </a:pPr>
            <a:endParaRPr sz="1700"/>
          </a:p>
        </p:txBody>
      </p:sp>
      <p:pic>
        <p:nvPicPr>
          <p:cNvPr id="171" name="Google Shape;171;p29"/>
          <p:cNvPicPr preferRelativeResize="0"/>
          <p:nvPr/>
        </p:nvPicPr>
        <p:blipFill>
          <a:blip r:embed="rId3">
            <a:alphaModFix/>
          </a:blip>
          <a:stretch>
            <a:fillRect/>
          </a:stretch>
        </p:blipFill>
        <p:spPr>
          <a:xfrm>
            <a:off x="5438131" y="1893619"/>
            <a:ext cx="3043225" cy="1471606"/>
          </a:xfrm>
          <a:prstGeom prst="rect">
            <a:avLst/>
          </a:prstGeom>
          <a:noFill/>
          <a:ln>
            <a:noFill/>
          </a:ln>
        </p:spPr>
      </p:pic>
      <p:pic>
        <p:nvPicPr>
          <p:cNvPr id="172" name="Google Shape;172;p29"/>
          <p:cNvPicPr preferRelativeResize="0"/>
          <p:nvPr/>
        </p:nvPicPr>
        <p:blipFill>
          <a:blip r:embed="rId4">
            <a:alphaModFix/>
          </a:blip>
          <a:stretch>
            <a:fillRect/>
          </a:stretch>
        </p:blipFill>
        <p:spPr>
          <a:xfrm>
            <a:off x="5021100" y="1007550"/>
            <a:ext cx="3877299" cy="575475"/>
          </a:xfrm>
          <a:prstGeom prst="rect">
            <a:avLst/>
          </a:prstGeom>
          <a:noFill/>
          <a:ln>
            <a:noFill/>
          </a:ln>
        </p:spPr>
      </p:pic>
      <p:sp>
        <p:nvSpPr>
          <p:cNvPr id="173" name="Google Shape;173;p29"/>
          <p:cNvSpPr txBox="1"/>
          <p:nvPr/>
        </p:nvSpPr>
        <p:spPr>
          <a:xfrm>
            <a:off x="5639425" y="3675825"/>
            <a:ext cx="3348600" cy="111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These pictures show some chunking and splitting strategies that Will and Carol used in the fourth lesson to find equivalent fractions.</a:t>
            </a:r>
            <a:endParaRPr>
              <a:solidFill>
                <a:schemeClr val="dk1"/>
              </a:solidFill>
              <a:latin typeface="Calibri"/>
              <a:ea typeface="Calibri"/>
              <a:cs typeface="Calibri"/>
              <a:sym typeface="Calibri"/>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Lessons 5, 6, and 7</a:t>
            </a:r>
            <a:endParaRPr/>
          </a:p>
        </p:txBody>
      </p:sp>
      <p:sp>
        <p:nvSpPr>
          <p:cNvPr id="179" name="Google Shape;179;p3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a:latin typeface="Calibri"/>
                <a:ea typeface="Calibri"/>
                <a:cs typeface="Calibri"/>
                <a:sym typeface="Calibri"/>
              </a:rPr>
              <a:t>For the last three lessons we focused on utilizing different types of manipulatives in order to reinforce ideas of splitting of chunking. </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latin typeface="Calibri"/>
                <a:ea typeface="Calibri"/>
                <a:cs typeface="Calibri"/>
                <a:sym typeface="Calibri"/>
              </a:rPr>
              <a:t>In lesson five we used buttons and had the students create fractions using different attributes to group them together. </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latin typeface="Calibri"/>
                <a:ea typeface="Calibri"/>
                <a:cs typeface="Calibri"/>
                <a:sym typeface="Calibri"/>
              </a:rPr>
              <a:t>In lesson six students used snap cubes to recognize fractions. Then from that they were asked to create equivalent fractions</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latin typeface="Calibri"/>
                <a:ea typeface="Calibri"/>
                <a:cs typeface="Calibri"/>
                <a:sym typeface="Calibri"/>
              </a:rPr>
              <a:t>In lesson seven we used the snap cubes again in a different situation to prompt splitting and chunking vocabulary more explicitly. Students worked through an activity sheet and taught the class by explaining their thinking and strategies. </a:t>
            </a:r>
            <a:endParaRPr sz="2100">
              <a:latin typeface="Calibri"/>
              <a:ea typeface="Calibri"/>
              <a:cs typeface="Calibri"/>
              <a:sym typeface="Calibri"/>
            </a:endParaRPr>
          </a:p>
          <a:p>
            <a:pPr marL="0" lvl="0" indent="0" algn="l" rtl="0">
              <a:spcBef>
                <a:spcPts val="0"/>
              </a:spcBef>
              <a:spcAft>
                <a:spcPts val="0"/>
              </a:spcAft>
              <a:buNone/>
            </a:pPr>
            <a:endParaRPr sz="21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100">
              <a:latin typeface="Calibri"/>
              <a:ea typeface="Calibri"/>
              <a:cs typeface="Calibri"/>
              <a:sym typeface="Calibri"/>
            </a:endParaRPr>
          </a:p>
          <a:p>
            <a:pPr marL="0" lvl="0" indent="0" algn="l" rtl="0">
              <a:spcBef>
                <a:spcPts val="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Post- Assessment Results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Introduction </a:t>
            </a:r>
            <a:endParaRPr/>
          </a:p>
        </p:txBody>
      </p:sp>
      <p:sp>
        <p:nvSpPr>
          <p:cNvPr id="69" name="Google Shape;69;p14"/>
          <p:cNvSpPr txBox="1">
            <a:spLocks noGrp="1"/>
          </p:cNvSpPr>
          <p:nvPr>
            <p:ph type="body" idx="1"/>
          </p:nvPr>
        </p:nvSpPr>
        <p:spPr>
          <a:xfrm>
            <a:off x="155875" y="1225225"/>
            <a:ext cx="8676300" cy="3770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Calibri"/>
              <a:buChar char="●"/>
            </a:pPr>
            <a:r>
              <a:rPr lang="en" sz="1700">
                <a:latin typeface="Calibri"/>
                <a:ea typeface="Calibri"/>
                <a:cs typeface="Calibri"/>
                <a:sym typeface="Calibri"/>
              </a:rPr>
              <a:t>Fractions pose one of the biggest challenges to students despite being an incredibly important building block to further mathematical understanding.</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The National Assessment of Education Progress (NAEP) found that less than half of fourth graders perform at or above the “proficient” level in mathematics (National Center for Education Statistics, 2013).</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Mack (1990) found that in general, students do not often have a deep understanding of fraction concepts. </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The purpose of our study was to investigate students' thinking about and understanding of fraction equivalence and design an instructional sequence to help it develop.</a:t>
            </a:r>
            <a:endParaRPr sz="1700">
              <a:latin typeface="Calibri"/>
              <a:ea typeface="Calibri"/>
              <a:cs typeface="Calibri"/>
              <a:sym typeface="Calibri"/>
            </a:endParaRPr>
          </a:p>
          <a:p>
            <a:pPr marL="0" lvl="0" indent="0" algn="l" rtl="0">
              <a:spcBef>
                <a:spcPts val="0"/>
              </a:spcBef>
              <a:spcAft>
                <a:spcPts val="0"/>
              </a:spcAft>
              <a:buNone/>
            </a:pPr>
            <a:endParaRPr sz="2100" b="1">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2100" b="1">
                <a:latin typeface="Calibri"/>
                <a:ea typeface="Calibri"/>
                <a:cs typeface="Calibri"/>
                <a:sym typeface="Calibri"/>
              </a:rPr>
              <a:t>Research question: </a:t>
            </a:r>
            <a:r>
              <a:rPr lang="en" sz="2100">
                <a:latin typeface="Calibri"/>
                <a:ea typeface="Calibri"/>
                <a:cs typeface="Calibri"/>
                <a:sym typeface="Calibri"/>
              </a:rPr>
              <a:t>How do students’ abilities to give conceptual explanations of fraction equivalence develop?</a:t>
            </a:r>
            <a:endParaRPr sz="2100">
              <a:latin typeface="Calibri"/>
              <a:ea typeface="Calibri"/>
              <a:cs typeface="Calibri"/>
              <a:sym typeface="Calibri"/>
            </a:endParaRPr>
          </a:p>
          <a:p>
            <a:pPr marL="0" lvl="0" indent="0" algn="l" rtl="0">
              <a:spcBef>
                <a:spcPts val="0"/>
              </a:spcBef>
              <a:spcAft>
                <a:spcPts val="1600"/>
              </a:spcAft>
              <a:buNone/>
            </a:pPr>
            <a:endParaRPr sz="21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Post assessment of key item #1</a:t>
            </a:r>
            <a:endParaRPr/>
          </a:p>
        </p:txBody>
      </p:sp>
      <p:sp>
        <p:nvSpPr>
          <p:cNvPr id="190" name="Google Shape;190;p32"/>
          <p:cNvSpPr txBox="1">
            <a:spLocks noGrp="1"/>
          </p:cNvSpPr>
          <p:nvPr>
            <p:ph type="body" idx="1"/>
          </p:nvPr>
        </p:nvSpPr>
        <p:spPr>
          <a:xfrm>
            <a:off x="311700" y="1225225"/>
            <a:ext cx="44352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latin typeface="Calibri"/>
                <a:ea typeface="Calibri"/>
                <a:cs typeface="Calibri"/>
                <a:sym typeface="Calibri"/>
              </a:rPr>
              <a:t> </a:t>
            </a:r>
            <a:r>
              <a:rPr lang="en" sz="2000">
                <a:latin typeface="Calibri"/>
                <a:ea typeface="Calibri"/>
                <a:cs typeface="Calibri"/>
                <a:sym typeface="Calibri"/>
              </a:rPr>
              <a:t>All four students recognized from the visual representations that 3/12 was shaded. However, only one student said that 3/12 and 1/4 were equivalent. This is different from the pre-interview where three out of four said they were equivalent. Dalton used part whole reasoning to explain fraction equivalence. He said “there’s four sections and one of each is shaded.” </a:t>
            </a:r>
            <a:endParaRPr sz="2000">
              <a:latin typeface="Calibri"/>
              <a:ea typeface="Calibri"/>
              <a:cs typeface="Calibri"/>
              <a:sym typeface="Calibri"/>
            </a:endParaRPr>
          </a:p>
          <a:p>
            <a:pPr marL="0" lvl="0" indent="0" algn="l" rtl="0">
              <a:spcBef>
                <a:spcPts val="0"/>
              </a:spcBef>
              <a:spcAft>
                <a:spcPts val="1600"/>
              </a:spcAft>
              <a:buNone/>
            </a:pPr>
            <a:endParaRPr/>
          </a:p>
        </p:txBody>
      </p:sp>
      <p:pic>
        <p:nvPicPr>
          <p:cNvPr id="191" name="Google Shape;191;p32"/>
          <p:cNvPicPr preferRelativeResize="0"/>
          <p:nvPr/>
        </p:nvPicPr>
        <p:blipFill>
          <a:blip r:embed="rId3">
            <a:alphaModFix/>
          </a:blip>
          <a:stretch>
            <a:fillRect/>
          </a:stretch>
        </p:blipFill>
        <p:spPr>
          <a:xfrm>
            <a:off x="5682445" y="1373950"/>
            <a:ext cx="2460231" cy="1949263"/>
          </a:xfrm>
          <a:prstGeom prst="rect">
            <a:avLst/>
          </a:prstGeom>
          <a:noFill/>
          <a:ln>
            <a:noFill/>
          </a:ln>
        </p:spPr>
      </p:pic>
      <p:sp>
        <p:nvSpPr>
          <p:cNvPr id="192" name="Google Shape;192;p32"/>
          <p:cNvSpPr txBox="1"/>
          <p:nvPr/>
        </p:nvSpPr>
        <p:spPr>
          <a:xfrm>
            <a:off x="6009225" y="3549926"/>
            <a:ext cx="2340300" cy="102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This picture shows how Dalton redrew the representation to show that 3/12 and 1/4 are equivalent.</a:t>
            </a:r>
            <a:endParaRPr>
              <a:solidFill>
                <a:schemeClr val="dk1"/>
              </a:solidFill>
              <a:latin typeface="Calibri"/>
              <a:ea typeface="Calibri"/>
              <a:cs typeface="Calibri"/>
              <a:sym typeface="Calibri"/>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Post assessment of Key item #2</a:t>
            </a:r>
            <a:endParaRPr/>
          </a:p>
        </p:txBody>
      </p:sp>
      <p:sp>
        <p:nvSpPr>
          <p:cNvPr id="198" name="Google Shape;198;p33"/>
          <p:cNvSpPr txBox="1">
            <a:spLocks noGrp="1"/>
          </p:cNvSpPr>
          <p:nvPr>
            <p:ph type="body" idx="1"/>
          </p:nvPr>
        </p:nvSpPr>
        <p:spPr>
          <a:xfrm>
            <a:off x="311700" y="1225225"/>
            <a:ext cx="51294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950">
                <a:latin typeface="Calibri"/>
                <a:ea typeface="Calibri"/>
                <a:cs typeface="Calibri"/>
                <a:sym typeface="Calibri"/>
              </a:rPr>
              <a:t>All but one student was able to recognize the fractions from the two visual representations. Carol miscounted and said 8/12 instead of 9/12. When asked how they knew that the two fractions were equivalent three out of the four students said it was because they lined up in the picture. This showed major improvement for Will, who in the pre-interview said they were not equivalent. Camilla used pre-proportional reasoning to explain why they were equivalent. </a:t>
            </a:r>
            <a:endParaRPr sz="1950">
              <a:latin typeface="Calibri"/>
              <a:ea typeface="Calibri"/>
              <a:cs typeface="Calibri"/>
              <a:sym typeface="Calibri"/>
            </a:endParaRPr>
          </a:p>
          <a:p>
            <a:pPr marL="0" lvl="0" indent="0" algn="l" rtl="0">
              <a:spcBef>
                <a:spcPts val="0"/>
              </a:spcBef>
              <a:spcAft>
                <a:spcPts val="1600"/>
              </a:spcAft>
              <a:buNone/>
            </a:pPr>
            <a:endParaRPr/>
          </a:p>
        </p:txBody>
      </p:sp>
      <p:pic>
        <p:nvPicPr>
          <p:cNvPr id="199" name="Google Shape;199;p33"/>
          <p:cNvPicPr preferRelativeResize="0"/>
          <p:nvPr/>
        </p:nvPicPr>
        <p:blipFill>
          <a:blip r:embed="rId3">
            <a:alphaModFix/>
          </a:blip>
          <a:stretch>
            <a:fillRect/>
          </a:stretch>
        </p:blipFill>
        <p:spPr>
          <a:xfrm>
            <a:off x="5312406" y="2293051"/>
            <a:ext cx="3617567" cy="831300"/>
          </a:xfrm>
          <a:prstGeom prst="rect">
            <a:avLst/>
          </a:prstGeom>
          <a:noFill/>
          <a:ln>
            <a:noFill/>
          </a:ln>
        </p:spPr>
      </p:pic>
      <p:sp>
        <p:nvSpPr>
          <p:cNvPr id="200" name="Google Shape;200;p33"/>
          <p:cNvSpPr txBox="1"/>
          <p:nvPr/>
        </p:nvSpPr>
        <p:spPr>
          <a:xfrm>
            <a:off x="5951175" y="3485675"/>
            <a:ext cx="2748900" cy="83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This photo shows the pre-proportional reasoning that Camilla used for this key item</a:t>
            </a:r>
            <a:endParaRPr>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Post assessment of key item #3</a:t>
            </a:r>
            <a:endParaRPr/>
          </a:p>
        </p:txBody>
      </p:sp>
      <p:sp>
        <p:nvSpPr>
          <p:cNvPr id="206" name="Google Shape;206;p34"/>
          <p:cNvSpPr txBox="1">
            <a:spLocks noGrp="1"/>
          </p:cNvSpPr>
          <p:nvPr>
            <p:ph type="body" idx="1"/>
          </p:nvPr>
        </p:nvSpPr>
        <p:spPr>
          <a:xfrm>
            <a:off x="372225" y="1147225"/>
            <a:ext cx="39495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latin typeface="Calibri"/>
                <a:ea typeface="Calibri"/>
                <a:cs typeface="Calibri"/>
                <a:sym typeface="Calibri"/>
              </a:rPr>
              <a:t>All four students were able to accurately compare fractions with like denominators. When asked to come up with other names for the fractions Carol used the splitting strategy. She said “I split them in half. Now four blocks are shaded and there are 12 blocks.” This was her explanation as to why 2/6 and 4/12 were equivalent. </a:t>
            </a:r>
            <a:endParaRPr sz="2000">
              <a:latin typeface="Calibri"/>
              <a:ea typeface="Calibri"/>
              <a:cs typeface="Calibri"/>
              <a:sym typeface="Calibri"/>
            </a:endParaRPr>
          </a:p>
          <a:p>
            <a:pPr marL="0" lvl="0" indent="0" algn="l" rtl="0">
              <a:spcBef>
                <a:spcPts val="0"/>
              </a:spcBef>
              <a:spcAft>
                <a:spcPts val="1600"/>
              </a:spcAft>
              <a:buNone/>
            </a:pPr>
            <a:endParaRPr/>
          </a:p>
        </p:txBody>
      </p:sp>
      <p:pic>
        <p:nvPicPr>
          <p:cNvPr id="207" name="Google Shape;207;p34"/>
          <p:cNvPicPr preferRelativeResize="0"/>
          <p:nvPr/>
        </p:nvPicPr>
        <p:blipFill>
          <a:blip r:embed="rId3">
            <a:alphaModFix/>
          </a:blip>
          <a:stretch>
            <a:fillRect/>
          </a:stretch>
        </p:blipFill>
        <p:spPr>
          <a:xfrm>
            <a:off x="5536100" y="1365350"/>
            <a:ext cx="2152650" cy="2247900"/>
          </a:xfrm>
          <a:prstGeom prst="rect">
            <a:avLst/>
          </a:prstGeom>
          <a:noFill/>
          <a:ln>
            <a:noFill/>
          </a:ln>
        </p:spPr>
      </p:pic>
      <p:sp>
        <p:nvSpPr>
          <p:cNvPr id="208" name="Google Shape;208;p34"/>
          <p:cNvSpPr txBox="1"/>
          <p:nvPr/>
        </p:nvSpPr>
        <p:spPr>
          <a:xfrm>
            <a:off x="5313525" y="3831375"/>
            <a:ext cx="3189900" cy="83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This picture shows Carol’s splitting strategy to show how 4/6 and 8/12 are equivalent</a:t>
            </a:r>
            <a:endParaRPr>
              <a:solidFill>
                <a:schemeClr val="dk1"/>
              </a:solidFill>
              <a:latin typeface="Calibri"/>
              <a:ea typeface="Calibri"/>
              <a:cs typeface="Calibri"/>
              <a:sym typeface="Calibri"/>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Reflection and Discussion </a:t>
            </a:r>
            <a:endParaRPr/>
          </a:p>
        </p:txBody>
      </p:sp>
      <p:sp>
        <p:nvSpPr>
          <p:cNvPr id="214" name="Google Shape;214;p35"/>
          <p:cNvSpPr txBox="1">
            <a:spLocks noGrp="1"/>
          </p:cNvSpPr>
          <p:nvPr>
            <p:ph type="body" idx="1"/>
          </p:nvPr>
        </p:nvSpPr>
        <p:spPr>
          <a:xfrm>
            <a:off x="184200" y="1225225"/>
            <a:ext cx="8648100" cy="3705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Calibri"/>
              <a:buChar char="●"/>
            </a:pPr>
            <a:r>
              <a:rPr lang="en" sz="1600">
                <a:latin typeface="Calibri"/>
                <a:ea typeface="Calibri"/>
                <a:cs typeface="Calibri"/>
                <a:sym typeface="Calibri"/>
              </a:rPr>
              <a:t>Students struggled with creating equivalent fractions that could not be halved. Students only wanted to double or half all fractions to find an equivalent fraction</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We found learning progression 3.NF.3.b “Recognize and generate simple equivalent fractions and explain using models,” to be the most difficult for our students. </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a:latin typeface="Calibri"/>
                <a:ea typeface="Calibri"/>
                <a:cs typeface="Calibri"/>
                <a:sym typeface="Calibri"/>
              </a:rPr>
              <a:t>Students are able to be helped through this learning progression through the use of discrete manipulatives. This takes away students' ability to rely on doubling a fraction to get an equivalent fraction. When students received a visual representation of a fraction with an odd denominator using snap cubes students realized they were unable to “double” the denominator by cutting the cubes in half and deemed it impossible to find and equivalent fraction due to the odd denominator. This helped our students make gains toward a deeper conceptual understanding of creating equivalent fractions</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latin typeface="Times New Roman"/>
                <a:ea typeface="Times New Roman"/>
                <a:cs typeface="Times New Roman"/>
                <a:sym typeface="Times New Roman"/>
              </a:rPr>
              <a:t>References</a:t>
            </a:r>
            <a:endParaRPr sz="3000">
              <a:latin typeface="Times New Roman"/>
              <a:ea typeface="Times New Roman"/>
              <a:cs typeface="Times New Roman"/>
              <a:sym typeface="Times New Roman"/>
            </a:endParaRPr>
          </a:p>
        </p:txBody>
      </p:sp>
      <p:sp>
        <p:nvSpPr>
          <p:cNvPr id="220" name="Google Shape;220;p3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Calibri"/>
                <a:ea typeface="Calibri"/>
                <a:cs typeface="Calibri"/>
                <a:sym typeface="Calibri"/>
              </a:rPr>
              <a:t>Bray. W ., &amp; Abreu-Sanchez .L. Using number sense to compare fractions reflect and discuss. </a:t>
            </a:r>
            <a:r>
              <a:rPr lang="en" sz="1400" i="1">
                <a:latin typeface="Calibri"/>
                <a:ea typeface="Calibri"/>
                <a:cs typeface="Calibri"/>
                <a:sym typeface="Calibri"/>
              </a:rPr>
              <a:t>Teaching Children </a:t>
            </a:r>
            <a:endParaRPr sz="1400" i="1">
              <a:latin typeface="Calibri"/>
              <a:ea typeface="Calibri"/>
              <a:cs typeface="Calibri"/>
              <a:sym typeface="Calibri"/>
            </a:endParaRPr>
          </a:p>
          <a:p>
            <a:pPr marL="0" lvl="0" indent="457200" algn="l" rtl="0">
              <a:spcBef>
                <a:spcPts val="0"/>
              </a:spcBef>
              <a:spcAft>
                <a:spcPts val="0"/>
              </a:spcAft>
              <a:buNone/>
            </a:pPr>
            <a:r>
              <a:rPr lang="en" sz="1400" i="1">
                <a:latin typeface="Calibri"/>
                <a:ea typeface="Calibri"/>
                <a:cs typeface="Calibri"/>
                <a:sym typeface="Calibri"/>
              </a:rPr>
              <a:t>Mathematics, 17 </a:t>
            </a:r>
            <a:r>
              <a:rPr lang="en" sz="1400">
                <a:latin typeface="Calibri"/>
                <a:ea typeface="Calibri"/>
                <a:cs typeface="Calibri"/>
                <a:sym typeface="Calibri"/>
              </a:rPr>
              <a:t>(2), 90-97. </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 sz="1400">
                <a:latin typeface="Calibri"/>
                <a:ea typeface="Calibri"/>
                <a:cs typeface="Calibri"/>
                <a:sym typeface="Calibri"/>
              </a:rPr>
              <a:t>Empson. B.S. (2001). Equal sharing roots and the roots of fraction equivalence. </a:t>
            </a:r>
            <a:r>
              <a:rPr lang="en" sz="1400" i="1">
                <a:latin typeface="Calibri"/>
                <a:ea typeface="Calibri"/>
                <a:cs typeface="Calibri"/>
                <a:sym typeface="Calibri"/>
              </a:rPr>
              <a:t>Teaching Children Mathematics</a:t>
            </a:r>
            <a:r>
              <a:rPr lang="en" sz="1400">
                <a:latin typeface="Calibri"/>
                <a:ea typeface="Calibri"/>
                <a:cs typeface="Calibri"/>
                <a:sym typeface="Calibri"/>
              </a:rPr>
              <a:t>, </a:t>
            </a:r>
            <a:endParaRPr sz="1400">
              <a:latin typeface="Calibri"/>
              <a:ea typeface="Calibri"/>
              <a:cs typeface="Calibri"/>
              <a:sym typeface="Calibri"/>
            </a:endParaRPr>
          </a:p>
          <a:p>
            <a:pPr marL="0" lvl="0" indent="457200" algn="l" rtl="0">
              <a:spcBef>
                <a:spcPts val="0"/>
              </a:spcBef>
              <a:spcAft>
                <a:spcPts val="0"/>
              </a:spcAft>
              <a:buNone/>
            </a:pPr>
            <a:r>
              <a:rPr lang="en" sz="1400" i="1">
                <a:latin typeface="Calibri"/>
                <a:ea typeface="Calibri"/>
                <a:cs typeface="Calibri"/>
                <a:sym typeface="Calibri"/>
              </a:rPr>
              <a:t>7(7),</a:t>
            </a:r>
            <a:r>
              <a:rPr lang="en" sz="1400">
                <a:latin typeface="Calibri"/>
                <a:ea typeface="Calibri"/>
                <a:cs typeface="Calibri"/>
                <a:sym typeface="Calibri"/>
              </a:rPr>
              <a:t>421-424.</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 sz="1400">
                <a:latin typeface="Calibri"/>
                <a:ea typeface="Calibri"/>
                <a:cs typeface="Calibri"/>
                <a:sym typeface="Calibri"/>
              </a:rPr>
              <a:t>Mack, N. K. (1990). Learning fractions with understanding: Building on informal knowledge. Journal Research in </a:t>
            </a:r>
            <a:endParaRPr sz="1400">
              <a:latin typeface="Calibri"/>
              <a:ea typeface="Calibri"/>
              <a:cs typeface="Calibri"/>
              <a:sym typeface="Calibri"/>
            </a:endParaRPr>
          </a:p>
          <a:p>
            <a:pPr marL="0" lvl="0" indent="457200" algn="l" rtl="0">
              <a:spcBef>
                <a:spcPts val="0"/>
              </a:spcBef>
              <a:spcAft>
                <a:spcPts val="0"/>
              </a:spcAft>
              <a:buNone/>
            </a:pPr>
            <a:r>
              <a:rPr lang="en" sz="1400">
                <a:latin typeface="Calibri"/>
                <a:ea typeface="Calibri"/>
                <a:cs typeface="Calibri"/>
                <a:sym typeface="Calibri"/>
              </a:rPr>
              <a:t>Mathematics Education, 21. 16-32. </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 sz="1400">
                <a:latin typeface="Calibri"/>
                <a:ea typeface="Calibri"/>
                <a:cs typeface="Calibri"/>
                <a:sym typeface="Calibri"/>
              </a:rPr>
              <a:t>Lewis. M.R, Gibbions. L.K, Kazemi. E, &amp; Lind. T. (2015). Unwrapping students’ ideas about fractions. </a:t>
            </a:r>
            <a:r>
              <a:rPr lang="en" sz="1400" i="1">
                <a:latin typeface="Calibri"/>
                <a:ea typeface="Calibri"/>
                <a:cs typeface="Calibri"/>
                <a:sym typeface="Calibri"/>
              </a:rPr>
              <a:t>Teaching </a:t>
            </a:r>
            <a:endParaRPr sz="1400" i="1">
              <a:latin typeface="Calibri"/>
              <a:ea typeface="Calibri"/>
              <a:cs typeface="Calibri"/>
              <a:sym typeface="Calibri"/>
            </a:endParaRPr>
          </a:p>
          <a:p>
            <a:pPr marL="0" lvl="0" indent="457200" algn="l" rtl="0">
              <a:spcBef>
                <a:spcPts val="0"/>
              </a:spcBef>
              <a:spcAft>
                <a:spcPts val="0"/>
              </a:spcAft>
              <a:buNone/>
            </a:pPr>
            <a:r>
              <a:rPr lang="en" sz="1400" i="1">
                <a:latin typeface="Calibri"/>
                <a:ea typeface="Calibri"/>
                <a:cs typeface="Calibri"/>
                <a:sym typeface="Calibri"/>
              </a:rPr>
              <a:t>Children Mathematics, 22 </a:t>
            </a:r>
            <a:r>
              <a:rPr lang="en" sz="1400">
                <a:latin typeface="Calibri"/>
                <a:ea typeface="Calibri"/>
                <a:cs typeface="Calibri"/>
                <a:sym typeface="Calibri"/>
              </a:rPr>
              <a:t>(3), 158-168.</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 sz="1400">
                <a:latin typeface="Calibri"/>
                <a:ea typeface="Calibri"/>
                <a:cs typeface="Calibri"/>
                <a:sym typeface="Calibri"/>
              </a:rPr>
              <a:t>National Center for Education Statistics. (2013). A first look: 2013 mathematics and reading. Retrieved </a:t>
            </a:r>
            <a:endParaRPr sz="1400">
              <a:latin typeface="Calibri"/>
              <a:ea typeface="Calibri"/>
              <a:cs typeface="Calibri"/>
              <a:sym typeface="Calibri"/>
            </a:endParaRPr>
          </a:p>
          <a:p>
            <a:pPr marL="0" lvl="0" indent="457200" algn="l" rtl="0">
              <a:spcBef>
                <a:spcPts val="0"/>
              </a:spcBef>
              <a:spcAft>
                <a:spcPts val="0"/>
              </a:spcAft>
              <a:buNone/>
            </a:pPr>
            <a:r>
              <a:rPr lang="en" sz="1400">
                <a:latin typeface="Calibri"/>
                <a:ea typeface="Calibri"/>
                <a:cs typeface="Calibri"/>
                <a:sym typeface="Calibri"/>
              </a:rPr>
              <a:t>From http://nces.ed.gov/nationsreportcard/subject/publications/main2013/pdf/2014451.pdf</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a:latin typeface="Calibri"/>
              <a:ea typeface="Calibri"/>
              <a:cs typeface="Calibri"/>
              <a:sym typeface="Calibri"/>
            </a:endParaRPr>
          </a:p>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Core Standards</a:t>
            </a:r>
            <a:endParaRPr/>
          </a:p>
        </p:txBody>
      </p:sp>
      <p:sp>
        <p:nvSpPr>
          <p:cNvPr id="75" name="Google Shape;75;p15"/>
          <p:cNvSpPr txBox="1">
            <a:spLocks noGrp="1"/>
          </p:cNvSpPr>
          <p:nvPr>
            <p:ph type="body" idx="1"/>
          </p:nvPr>
        </p:nvSpPr>
        <p:spPr>
          <a:xfrm>
            <a:off x="141700" y="1253575"/>
            <a:ext cx="43407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latin typeface="Calibri"/>
                <a:ea typeface="Calibri"/>
                <a:cs typeface="Calibri"/>
                <a:sym typeface="Calibri"/>
              </a:rPr>
              <a:t>The diagram to the right shows the learning progression that guided our research. Our main focus was Common Core standards 4.NF.1 and 4.NF.2.</a:t>
            </a:r>
            <a:endParaRPr/>
          </a:p>
        </p:txBody>
      </p:sp>
      <p:pic>
        <p:nvPicPr>
          <p:cNvPr id="76" name="Google Shape;76;p15"/>
          <p:cNvPicPr preferRelativeResize="0"/>
          <p:nvPr/>
        </p:nvPicPr>
        <p:blipFill>
          <a:blip r:embed="rId3">
            <a:alphaModFix/>
          </a:blip>
          <a:stretch>
            <a:fillRect/>
          </a:stretch>
        </p:blipFill>
        <p:spPr>
          <a:xfrm>
            <a:off x="5469400" y="131725"/>
            <a:ext cx="3188125" cy="4704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Literature Review</a:t>
            </a:r>
            <a:endParaRPr/>
          </a:p>
        </p:txBody>
      </p:sp>
      <p:sp>
        <p:nvSpPr>
          <p:cNvPr id="82" name="Google Shape;82;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Calibri"/>
                <a:ea typeface="Calibri"/>
                <a:cs typeface="Calibri"/>
                <a:sym typeface="Calibri"/>
              </a:rPr>
              <a:t>Existing literature contains teaching strategies that can help students attain these standards. </a:t>
            </a:r>
            <a:endParaRPr sz="22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Empson (2001) showed how children can use equal sharing strategies like splitting and chunking to create an understanding of fraction equivalence.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Bray and Abreu-Sanchez (2010) explained the importance of real-world contexts and the use of manipulatives is in the understanding of fractions.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Lewis, Gibbons, Kazemi, and Lind (2015) expressed the importance of examining students’ explanations. They showed why discussion is important in revealing a student’s true understanding of what they are doing.</a:t>
            </a:r>
            <a:endParaRPr sz="2000">
              <a:latin typeface="Calibri"/>
              <a:ea typeface="Calibri"/>
              <a:cs typeface="Calibri"/>
              <a:sym typeface="Calibri"/>
            </a:endParaRPr>
          </a:p>
          <a:p>
            <a:pPr marL="0" lvl="0" indent="0" algn="l" rtl="0">
              <a:spcBef>
                <a:spcPts val="0"/>
              </a:spcBef>
              <a:spcAft>
                <a:spcPts val="1600"/>
              </a:spcAft>
              <a:buNone/>
            </a:pP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Methodology</a:t>
            </a:r>
            <a:endParaRPr/>
          </a:p>
        </p:txBody>
      </p:sp>
      <p:sp>
        <p:nvSpPr>
          <p:cNvPr id="88" name="Google Shape;88;p1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chemeClr val="dk1"/>
                </a:solidFill>
                <a:latin typeface="Times New Roman"/>
                <a:ea typeface="Times New Roman"/>
                <a:cs typeface="Times New Roman"/>
                <a:sym typeface="Times New Roman"/>
              </a:rPr>
              <a:t>Students </a:t>
            </a:r>
            <a:r>
              <a:rPr lang="en" sz="2200">
                <a:solidFill>
                  <a:srgbClr val="000000"/>
                </a:solidFill>
                <a:latin typeface="Times New Roman"/>
                <a:ea typeface="Times New Roman"/>
                <a:cs typeface="Times New Roman"/>
                <a:sym typeface="Times New Roman"/>
              </a:rPr>
              <a:t>Camilla, Carol, Will, and Dalton</a:t>
            </a:r>
            <a:r>
              <a:rPr lang="en" sz="2200">
                <a:solidFill>
                  <a:srgbClr val="FF0000"/>
                </a:solidFill>
                <a:latin typeface="Times New Roman"/>
                <a:ea typeface="Times New Roman"/>
                <a:cs typeface="Times New Roman"/>
                <a:sym typeface="Times New Roman"/>
              </a:rPr>
              <a:t> </a:t>
            </a:r>
            <a:r>
              <a:rPr lang="en" sz="2200">
                <a:solidFill>
                  <a:srgbClr val="000000"/>
                </a:solidFill>
                <a:latin typeface="Times New Roman"/>
                <a:ea typeface="Times New Roman"/>
                <a:cs typeface="Times New Roman"/>
                <a:sym typeface="Times New Roman"/>
              </a:rPr>
              <a:t>(pseudonyms) </a:t>
            </a:r>
            <a:r>
              <a:rPr lang="en" sz="2200">
                <a:solidFill>
                  <a:schemeClr val="dk1"/>
                </a:solidFill>
                <a:latin typeface="Times New Roman"/>
                <a:ea typeface="Times New Roman"/>
                <a:cs typeface="Times New Roman"/>
                <a:sym typeface="Times New Roman"/>
              </a:rPr>
              <a:t>jus</a:t>
            </a:r>
            <a:r>
              <a:rPr lang="en" sz="2200">
                <a:latin typeface="Times New Roman"/>
                <a:ea typeface="Times New Roman"/>
                <a:cs typeface="Times New Roman"/>
                <a:sym typeface="Times New Roman"/>
              </a:rPr>
              <a:t>t</a:t>
            </a:r>
            <a:r>
              <a:rPr lang="en" sz="2200">
                <a:solidFill>
                  <a:schemeClr val="dk1"/>
                </a:solidFill>
                <a:latin typeface="Times New Roman"/>
                <a:ea typeface="Times New Roman"/>
                <a:cs typeface="Times New Roman"/>
                <a:sym typeface="Times New Roman"/>
              </a:rPr>
              <a:t> finished third grade and were advancing to fourth grade. Students had a </a:t>
            </a:r>
            <a:r>
              <a:rPr lang="en" sz="2200">
                <a:solidFill>
                  <a:srgbClr val="000000"/>
                </a:solidFill>
                <a:latin typeface="Times New Roman"/>
                <a:ea typeface="Times New Roman"/>
                <a:cs typeface="Times New Roman"/>
                <a:sym typeface="Times New Roman"/>
              </a:rPr>
              <a:t>100% participation rate</a:t>
            </a:r>
            <a:r>
              <a:rPr lang="en" sz="2200">
                <a:solidFill>
                  <a:srgbClr val="FF0000"/>
                </a:solidFill>
                <a:latin typeface="Times New Roman"/>
                <a:ea typeface="Times New Roman"/>
                <a:cs typeface="Times New Roman"/>
                <a:sym typeface="Times New Roman"/>
              </a:rPr>
              <a:t> </a:t>
            </a:r>
            <a:r>
              <a:rPr lang="en" sz="2200">
                <a:solidFill>
                  <a:schemeClr val="dk1"/>
                </a:solidFill>
                <a:latin typeface="Times New Roman"/>
                <a:ea typeface="Times New Roman"/>
                <a:cs typeface="Times New Roman"/>
                <a:sym typeface="Times New Roman"/>
              </a:rPr>
              <a:t>during the ten-week study involving two interviews and seven one- hour lessons. Lessons were video recorded and transcribed for analysis.  Instruction focused on fraction equivalence and comparison.</a:t>
            </a:r>
            <a:endParaRPr sz="22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Instructional Cycle </a:t>
            </a:r>
            <a:endParaRPr/>
          </a:p>
        </p:txBody>
      </p:sp>
      <p:sp>
        <p:nvSpPr>
          <p:cNvPr id="94" name="Google Shape;94;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We utilized this cycle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multiple times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over the course of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the study to create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lessons that targeted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our learners’ needs.</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pic>
        <p:nvPicPr>
          <p:cNvPr id="95" name="Google Shape;95;p18"/>
          <p:cNvPicPr preferRelativeResize="0"/>
          <p:nvPr/>
        </p:nvPicPr>
        <p:blipFill>
          <a:blip r:embed="rId3">
            <a:alphaModFix/>
          </a:blip>
          <a:stretch>
            <a:fillRect/>
          </a:stretch>
        </p:blipFill>
        <p:spPr>
          <a:xfrm>
            <a:off x="2187050" y="220250"/>
            <a:ext cx="6809700" cy="4443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highlight>
                  <a:srgbClr val="FFFFFF"/>
                </a:highlight>
              </a:rPr>
              <a:t>Pre- and Post-Interviews</a:t>
            </a:r>
            <a:r>
              <a:rPr lang="en">
                <a:solidFill>
                  <a:srgbClr val="000000"/>
                </a:solidFill>
              </a:rPr>
              <a:t> </a:t>
            </a:r>
            <a:endParaRPr>
              <a:solidFill>
                <a:srgbClr val="000000"/>
              </a:solidFill>
            </a:endParaRPr>
          </a:p>
        </p:txBody>
      </p:sp>
      <p:sp>
        <p:nvSpPr>
          <p:cNvPr id="101" name="Google Shape;101;p1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Interviews were conducted one-on-one with a GoPro video camera and an audio recorder. Students were not corrected, only prompted with further questions to understand their thinking. Videos were then transcribed and coded to understand and analyze student </a:t>
            </a:r>
            <a:r>
              <a:rPr lang="en" sz="2200">
                <a:latin typeface="Times New Roman"/>
                <a:ea typeface="Times New Roman"/>
                <a:cs typeface="Times New Roman"/>
                <a:sym typeface="Times New Roman"/>
              </a:rPr>
              <a:t>thinking.</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427750"/>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Key Item One</a:t>
            </a:r>
            <a:endParaRPr/>
          </a:p>
        </p:txBody>
      </p:sp>
      <p:sp>
        <p:nvSpPr>
          <p:cNvPr id="107" name="Google Shape;107;p2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In key item one, students were</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asked what fraction of the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rectangle was shaded. Students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then had to explain if they believed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200">
                <a:solidFill>
                  <a:schemeClr val="dk1"/>
                </a:solidFill>
                <a:latin typeface="Times New Roman"/>
                <a:ea typeface="Times New Roman"/>
                <a:cs typeface="Times New Roman"/>
                <a:sym typeface="Times New Roman"/>
              </a:rPr>
              <a:t>that 1/4 of the rectangle was shaded.</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pic>
        <p:nvPicPr>
          <p:cNvPr id="108" name="Google Shape;108;p20"/>
          <p:cNvPicPr preferRelativeResize="0"/>
          <p:nvPr/>
        </p:nvPicPr>
        <p:blipFill>
          <a:blip r:embed="rId3">
            <a:alphaModFix/>
          </a:blip>
          <a:stretch>
            <a:fillRect/>
          </a:stretch>
        </p:blipFill>
        <p:spPr>
          <a:xfrm>
            <a:off x="4497850" y="953525"/>
            <a:ext cx="4162050" cy="36153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Initial assessment of Key Item #1</a:t>
            </a:r>
            <a:endParaRPr/>
          </a:p>
        </p:txBody>
      </p:sp>
      <p:sp>
        <p:nvSpPr>
          <p:cNvPr id="114" name="Google Shape;114;p2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libri"/>
              <a:buChar char="●"/>
            </a:pPr>
            <a:r>
              <a:rPr lang="en" sz="2000" b="1">
                <a:latin typeface="Calibri"/>
                <a:ea typeface="Calibri"/>
                <a:cs typeface="Calibri"/>
                <a:sym typeface="Calibri"/>
              </a:rPr>
              <a:t> </a:t>
            </a:r>
            <a:r>
              <a:rPr lang="en">
                <a:latin typeface="Calibri"/>
                <a:ea typeface="Calibri"/>
                <a:cs typeface="Calibri"/>
                <a:sym typeface="Calibri"/>
              </a:rPr>
              <a:t>All four students were able to recognize fractions from a visual representation in key item one. </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Three of the four students agreed that 1/4 and 3/12 were equivalent. Dalton gave a partial explanation, saying they were the same because “3 x 4 is 12.” Carol’s partial explanation for them being equivalent was “because 3/12 is the same as 1/4.”  </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a:latin typeface="Calibri"/>
                <a:ea typeface="Calibri"/>
                <a:cs typeface="Calibri"/>
                <a:sym typeface="Calibri"/>
              </a:rPr>
              <a:t>Will did not think the fractions were equivalent saying “there was twelve boxes in there, and she says only four boxes were in there. And then she said there was one shaded and there was three shaded.” Will’s reasoning suggested he did not believe fractions with different denominators could be equivalent.</a:t>
            </a:r>
            <a:endParaRPr>
              <a:latin typeface="Calibri"/>
              <a:ea typeface="Calibri"/>
              <a:cs typeface="Calibri"/>
              <a:sym typeface="Calibri"/>
            </a:endParaRPr>
          </a:p>
          <a:p>
            <a:pPr marL="0" lvl="0" indent="0" algn="l" rtl="0">
              <a:spcBef>
                <a:spcPts val="0"/>
              </a:spcBef>
              <a:spcAft>
                <a:spcPts val="1600"/>
              </a:spcAft>
              <a:buNone/>
            </a:pPr>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1800</Words>
  <Application>Microsoft Office PowerPoint</Application>
  <PresentationFormat>On-screen Show (16:9)</PresentationFormat>
  <Paragraphs>113</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Times New Roman</vt:lpstr>
      <vt:lpstr>Arial</vt:lpstr>
      <vt:lpstr>Economica</vt:lpstr>
      <vt:lpstr>Open Sans</vt:lpstr>
      <vt:lpstr>Calibri</vt:lpstr>
      <vt:lpstr>Luxe</vt:lpstr>
      <vt:lpstr>Rising Fourth-Grade Students’ Understanding of Fraction Equivalence </vt:lpstr>
      <vt:lpstr>Introduction </vt:lpstr>
      <vt:lpstr>Core Standards</vt:lpstr>
      <vt:lpstr>Literature Review</vt:lpstr>
      <vt:lpstr>Methodology</vt:lpstr>
      <vt:lpstr>Instructional Cycle </vt:lpstr>
      <vt:lpstr>Pre- and Post-Interviews </vt:lpstr>
      <vt:lpstr>Key Item One</vt:lpstr>
      <vt:lpstr>Initial assessment of Key Item #1</vt:lpstr>
      <vt:lpstr>Key Item Two</vt:lpstr>
      <vt:lpstr>Initial assessment of Key Item #2</vt:lpstr>
      <vt:lpstr>Key Item Three</vt:lpstr>
      <vt:lpstr>Initial Assessment of Key Item #3</vt:lpstr>
      <vt:lpstr>Overview of Lessons</vt:lpstr>
      <vt:lpstr>Lessons 1</vt:lpstr>
      <vt:lpstr>Lesson 2</vt:lpstr>
      <vt:lpstr>Lessons 3 and 4</vt:lpstr>
      <vt:lpstr>Lessons 5, 6, and 7</vt:lpstr>
      <vt:lpstr>Post- Assessment Results </vt:lpstr>
      <vt:lpstr>Post assessment of key item #1</vt:lpstr>
      <vt:lpstr>Post assessment of Key item #2</vt:lpstr>
      <vt:lpstr>Post assessment of key item #3</vt:lpstr>
      <vt:lpstr>Reflection and Discussion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Rising Fourth-Grade Students’ Understanding of Fraction Equivalence </dc:title>
  <dc:creator>Randall Groth</dc:creator>
  <cp:lastModifiedBy> </cp:lastModifiedBy>
  <cp:revision>1</cp:revision>
  <dcterms:modified xsi:type="dcterms:W3CDTF">2019-08-07T19:58:22Z</dcterms:modified>
</cp:coreProperties>
</file>